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94" r:id="rId1"/>
  </p:sldMasterIdLst>
  <p:notesMasterIdLst>
    <p:notesMasterId r:id="rId77"/>
  </p:notesMasterIdLst>
  <p:handoutMasterIdLst>
    <p:handoutMasterId r:id="rId78"/>
  </p:handoutMasterIdLst>
  <p:sldIdLst>
    <p:sldId id="301" r:id="rId2"/>
    <p:sldId id="331" r:id="rId3"/>
    <p:sldId id="443" r:id="rId4"/>
    <p:sldId id="424" r:id="rId5"/>
    <p:sldId id="458" r:id="rId6"/>
    <p:sldId id="473" r:id="rId7"/>
    <p:sldId id="261" r:id="rId8"/>
    <p:sldId id="420" r:id="rId9"/>
    <p:sldId id="492" r:id="rId10"/>
    <p:sldId id="462" r:id="rId11"/>
    <p:sldId id="475" r:id="rId12"/>
    <p:sldId id="363" r:id="rId13"/>
    <p:sldId id="488" r:id="rId14"/>
    <p:sldId id="489" r:id="rId15"/>
    <p:sldId id="497" r:id="rId16"/>
    <p:sldId id="496" r:id="rId17"/>
    <p:sldId id="498" r:id="rId18"/>
    <p:sldId id="272" r:id="rId19"/>
    <p:sldId id="474" r:id="rId20"/>
    <p:sldId id="305" r:id="rId21"/>
    <p:sldId id="280" r:id="rId22"/>
    <p:sldId id="341" r:id="rId23"/>
    <p:sldId id="502" r:id="rId24"/>
    <p:sldId id="476" r:id="rId25"/>
    <p:sldId id="477" r:id="rId26"/>
    <p:sldId id="481" r:id="rId27"/>
    <p:sldId id="340" r:id="rId28"/>
    <p:sldId id="449" r:id="rId29"/>
    <p:sldId id="343" r:id="rId30"/>
    <p:sldId id="503" r:id="rId31"/>
    <p:sldId id="479" r:id="rId32"/>
    <p:sldId id="450" r:id="rId33"/>
    <p:sldId id="470" r:id="rId34"/>
    <p:sldId id="472" r:id="rId35"/>
    <p:sldId id="274" r:id="rId36"/>
    <p:sldId id="467" r:id="rId37"/>
    <p:sldId id="480" r:id="rId38"/>
    <p:sldId id="482" r:id="rId39"/>
    <p:sldId id="385" r:id="rId40"/>
    <p:sldId id="483" r:id="rId41"/>
    <p:sldId id="484" r:id="rId42"/>
    <p:sldId id="468" r:id="rId43"/>
    <p:sldId id="485" r:id="rId44"/>
    <p:sldId id="486" r:id="rId45"/>
    <p:sldId id="276" r:id="rId46"/>
    <p:sldId id="471" r:id="rId47"/>
    <p:sldId id="325" r:id="rId48"/>
    <p:sldId id="369" r:id="rId49"/>
    <p:sldId id="319" r:id="rId50"/>
    <p:sldId id="487" r:id="rId51"/>
    <p:sldId id="354" r:id="rId52"/>
    <p:sldId id="461" r:id="rId53"/>
    <p:sldId id="441" r:id="rId54"/>
    <p:sldId id="454" r:id="rId55"/>
    <p:sldId id="295" r:id="rId56"/>
    <p:sldId id="499" r:id="rId57"/>
    <p:sldId id="282" r:id="rId58"/>
    <p:sldId id="457" r:id="rId59"/>
    <p:sldId id="427" r:id="rId60"/>
    <p:sldId id="267" r:id="rId61"/>
    <p:sldId id="493" r:id="rId62"/>
    <p:sldId id="500" r:id="rId63"/>
    <p:sldId id="501" r:id="rId64"/>
    <p:sldId id="428" r:id="rId65"/>
    <p:sldId id="283" r:id="rId66"/>
    <p:sldId id="490" r:id="rId67"/>
    <p:sldId id="442" r:id="rId68"/>
    <p:sldId id="334" r:id="rId69"/>
    <p:sldId id="455" r:id="rId70"/>
    <p:sldId id="433" r:id="rId71"/>
    <p:sldId id="439" r:id="rId72"/>
    <p:sldId id="437" r:id="rId73"/>
    <p:sldId id="464" r:id="rId74"/>
    <p:sldId id="466" r:id="rId75"/>
    <p:sldId id="446" r:id="rId76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2D2D"/>
    <a:srgbClr val="FFBDBD"/>
    <a:srgbClr val="FF3B3B"/>
    <a:srgbClr val="6BB3DF"/>
    <a:srgbClr val="B7FFFF"/>
    <a:srgbClr val="33CC33"/>
    <a:srgbClr val="99FF33"/>
    <a:srgbClr val="71FF7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9237" autoAdjust="0"/>
  </p:normalViewPr>
  <p:slideViewPr>
    <p:cSldViewPr>
      <p:cViewPr>
        <p:scale>
          <a:sx n="100" d="100"/>
          <a:sy n="100" d="100"/>
        </p:scale>
        <p:origin x="-4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Foglio1!$A$2:$A$15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Foglio1!$B$2:$B$15</c:f>
              <c:numCache>
                <c:formatCode>General</c:formatCode>
                <c:ptCount val="14"/>
                <c:pt idx="0">
                  <c:v>3860</c:v>
                </c:pt>
                <c:pt idx="1">
                  <c:v>3816</c:v>
                </c:pt>
                <c:pt idx="2">
                  <c:v>3886</c:v>
                </c:pt>
                <c:pt idx="3">
                  <c:v>4009</c:v>
                </c:pt>
                <c:pt idx="4">
                  <c:v>4031</c:v>
                </c:pt>
                <c:pt idx="5">
                  <c:v>4064</c:v>
                </c:pt>
                <c:pt idx="6">
                  <c:v>4263</c:v>
                </c:pt>
                <c:pt idx="7">
                  <c:v>4190</c:v>
                </c:pt>
                <c:pt idx="8">
                  <c:v>4223</c:v>
                </c:pt>
                <c:pt idx="9">
                  <c:v>4315</c:v>
                </c:pt>
                <c:pt idx="10">
                  <c:v>4006</c:v>
                </c:pt>
                <c:pt idx="11">
                  <c:v>3947</c:v>
                </c:pt>
                <c:pt idx="12">
                  <c:v>3836</c:v>
                </c:pt>
                <c:pt idx="13">
                  <c:v>3753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21602688"/>
        <c:axId val="90676224"/>
        <c:axId val="0"/>
      </c:bar3DChart>
      <c:catAx>
        <c:axId val="216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it-IT"/>
          </a:p>
        </c:txPr>
        <c:crossAx val="90676224"/>
        <c:crosses val="autoZero"/>
        <c:auto val="1"/>
        <c:lblAlgn val="ctr"/>
        <c:lblOffset val="100"/>
        <c:noMultiLvlLbl val="0"/>
      </c:catAx>
      <c:valAx>
        <c:axId val="9067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it-IT"/>
          </a:p>
        </c:txPr>
        <c:crossAx val="216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FC000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C000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TC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8820138345508574E-3"/>
                  <c:y val="8.014138430246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565261997391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10069172754287E-3"/>
                  <c:y val="9.3067414028671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410069172754287E-3"/>
                  <c:y val="9.306741402867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8.531179619294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410069172754287E-3"/>
                  <c:y val="7.7556178357225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0.0%</c:formatCode>
                <c:ptCount val="6"/>
                <c:pt idx="0">
                  <c:v>0.215</c:v>
                </c:pt>
                <c:pt idx="1">
                  <c:v>0.23499999999999999</c:v>
                </c:pt>
                <c:pt idx="2">
                  <c:v>0.248</c:v>
                </c:pt>
                <c:pt idx="3">
                  <c:v>0.23200000000000001</c:v>
                </c:pt>
                <c:pt idx="4">
                  <c:v>0.23899999999999999</c:v>
                </c:pt>
                <c:pt idx="5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2109824"/>
        <c:axId val="92136192"/>
        <c:axId val="0"/>
      </c:bar3DChart>
      <c:catAx>
        <c:axId val="921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2136192"/>
        <c:crosses val="autoZero"/>
        <c:auto val="1"/>
        <c:lblAlgn val="ctr"/>
        <c:lblOffset val="100"/>
        <c:noMultiLvlLbl val="0"/>
      </c:catAx>
      <c:valAx>
        <c:axId val="921361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21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Vaginale</c:v>
                </c:pt>
              </c:strCache>
            </c:strRef>
          </c:tx>
          <c:invertIfNegative val="0"/>
          <c:dPt>
            <c:idx val="5"/>
            <c:invertIfNegative val="0"/>
            <c:bubble3D val="0"/>
          </c:dPt>
          <c:dLbls>
            <c:dLbl>
              <c:idx val="4"/>
              <c:layout>
                <c:manualLayout>
                  <c:x val="1.0735522140052071E-2"/>
                  <c:y val="0.1183848674348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Foglio1!$A$2:$A$7</c:f>
              <c:strCache>
                <c:ptCount val="6"/>
                <c:pt idx="0">
                  <c:v>23-24</c:v>
                </c:pt>
                <c:pt idx="1">
                  <c:v>25-28</c:v>
                </c:pt>
                <c:pt idx="2">
                  <c:v>29-32</c:v>
                </c:pt>
                <c:pt idx="3">
                  <c:v>33-36</c:v>
                </c:pt>
                <c:pt idx="4">
                  <c:v>37-40</c:v>
                </c:pt>
                <c:pt idx="5">
                  <c:v>41-32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2E-3</c:v>
                </c:pt>
                <c:pt idx="1">
                  <c:v>6.9999999999999999E-4</c:v>
                </c:pt>
                <c:pt idx="2">
                  <c:v>5.0000000000000001E-3</c:v>
                </c:pt>
                <c:pt idx="3">
                  <c:v>4.1000000000000002E-2</c:v>
                </c:pt>
                <c:pt idx="4">
                  <c:v>0.80400000000000005</c:v>
                </c:pt>
                <c:pt idx="5">
                  <c:v>0.14699999999999999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TC elettivo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6682301000371936E-3"/>
                  <c:y val="0.10147274351556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Foglio1!$A$2:$A$7</c:f>
              <c:strCache>
                <c:ptCount val="6"/>
                <c:pt idx="0">
                  <c:v>23-24</c:v>
                </c:pt>
                <c:pt idx="1">
                  <c:v>25-28</c:v>
                </c:pt>
                <c:pt idx="2">
                  <c:v>29-32</c:v>
                </c:pt>
                <c:pt idx="3">
                  <c:v>33-36</c:v>
                </c:pt>
                <c:pt idx="4">
                  <c:v>37-40</c:v>
                </c:pt>
                <c:pt idx="5">
                  <c:v>41-32</c:v>
                </c:pt>
              </c:strCache>
            </c:strRef>
          </c:cat>
          <c:val>
            <c:numRef>
              <c:f>Foglio1!$C$2:$C$7</c:f>
              <c:numCache>
                <c:formatCode>0.0%</c:formatCode>
                <c:ptCount val="6"/>
                <c:pt idx="0">
                  <c:v>0.02</c:v>
                </c:pt>
                <c:pt idx="1">
                  <c:v>4.0000000000000001E-3</c:v>
                </c:pt>
                <c:pt idx="2">
                  <c:v>1.2999999999999999E-2</c:v>
                </c:pt>
                <c:pt idx="3">
                  <c:v>9.6000000000000002E-2</c:v>
                </c:pt>
                <c:pt idx="4">
                  <c:v>0.84799999999999998</c:v>
                </c:pt>
                <c:pt idx="5">
                  <c:v>3.6999999999999998E-2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TC urgente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6682301000371936E-3"/>
                  <c:y val="0.10872079662381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Foglio1!$A$2:$A$7</c:f>
              <c:strCache>
                <c:ptCount val="6"/>
                <c:pt idx="0">
                  <c:v>23-24</c:v>
                </c:pt>
                <c:pt idx="1">
                  <c:v>25-28</c:v>
                </c:pt>
                <c:pt idx="2">
                  <c:v>29-32</c:v>
                </c:pt>
                <c:pt idx="3">
                  <c:v>33-36</c:v>
                </c:pt>
                <c:pt idx="4">
                  <c:v>37-40</c:v>
                </c:pt>
                <c:pt idx="5">
                  <c:v>41-32</c:v>
                </c:pt>
              </c:strCache>
            </c:strRef>
          </c:cat>
          <c:val>
            <c:numRef>
              <c:f>Foglio1!$D$2:$D$7</c:f>
              <c:numCache>
                <c:formatCode>0.0%</c:formatCode>
                <c:ptCount val="6"/>
                <c:pt idx="0">
                  <c:v>6.0000000000000001E-3</c:v>
                </c:pt>
                <c:pt idx="1">
                  <c:v>0.04</c:v>
                </c:pt>
                <c:pt idx="2">
                  <c:v>5.7000000000000002E-2</c:v>
                </c:pt>
                <c:pt idx="3">
                  <c:v>0.14099999999999999</c:v>
                </c:pt>
                <c:pt idx="4">
                  <c:v>0.59699999999999998</c:v>
                </c:pt>
                <c:pt idx="5">
                  <c:v>0.159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92553216"/>
        <c:axId val="92554752"/>
        <c:axId val="0"/>
      </c:bar3DChart>
      <c:catAx>
        <c:axId val="925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2554752"/>
        <c:crosses val="autoZero"/>
        <c:auto val="1"/>
        <c:lblAlgn val="ctr"/>
        <c:lblOffset val="100"/>
        <c:noMultiLvlLbl val="0"/>
      </c:catAx>
      <c:valAx>
        <c:axId val="9255475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2553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Cittadinanza</c:v>
                </c:pt>
              </c:strCache>
            </c:strRef>
          </c:tx>
          <c:invertIfNegative val="0"/>
          <c:dPt>
            <c:idx val="5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Foglio1!$A$2:$A$15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Foglio1!$B$2:$B$15</c:f>
              <c:numCache>
                <c:formatCode>h:mm</c:formatCode>
                <c:ptCount val="14"/>
                <c:pt idx="0">
                  <c:v>0.29236111111111113</c:v>
                </c:pt>
                <c:pt idx="1">
                  <c:v>0.3354166666666667</c:v>
                </c:pt>
                <c:pt idx="2">
                  <c:v>0.33888888888888885</c:v>
                </c:pt>
                <c:pt idx="3">
                  <c:v>0.45902777777777781</c:v>
                </c:pt>
                <c:pt idx="4">
                  <c:v>0.5</c:v>
                </c:pt>
                <c:pt idx="5">
                  <c:v>0.50138888888888888</c:v>
                </c:pt>
                <c:pt idx="6">
                  <c:v>0.58750000000000002</c:v>
                </c:pt>
                <c:pt idx="7">
                  <c:v>0.67083333333333339</c:v>
                </c:pt>
                <c:pt idx="8">
                  <c:v>0.67152777777777783</c:v>
                </c:pt>
                <c:pt idx="9">
                  <c:v>0.71180555555555547</c:v>
                </c:pt>
                <c:pt idx="10">
                  <c:v>0.71388888888888891</c:v>
                </c:pt>
                <c:pt idx="11">
                  <c:v>0.6694444444444444</c:v>
                </c:pt>
                <c:pt idx="12">
                  <c:v>0.71388888888888891</c:v>
                </c:pt>
                <c:pt idx="13">
                  <c:v>0.79166666666666663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93354240"/>
        <c:axId val="93368320"/>
        <c:axId val="0"/>
      </c:bar3DChart>
      <c:catAx>
        <c:axId val="933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3368320"/>
        <c:crosses val="autoZero"/>
        <c:auto val="1"/>
        <c:lblAlgn val="ctr"/>
        <c:lblOffset val="100"/>
        <c:noMultiLvlLbl val="0"/>
      </c:catAx>
      <c:valAx>
        <c:axId val="93368320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3354240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Pt>
            <c:idx val="5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Europa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0.36699999999999999</c:v>
                </c:pt>
                <c:pt idx="1">
                  <c:v>0.17100000000000001</c:v>
                </c:pt>
                <c:pt idx="2">
                  <c:v>0.12</c:v>
                </c:pt>
                <c:pt idx="3">
                  <c:v>0.34200000000000003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Europa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0.30399999999999999</c:v>
                </c:pt>
                <c:pt idx="1">
                  <c:v>0.184</c:v>
                </c:pt>
                <c:pt idx="2">
                  <c:v>0.124</c:v>
                </c:pt>
                <c:pt idx="3">
                  <c:v>0.38700000000000001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2490381727133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5187713857523E-2"/>
                  <c:y val="8.16524501392849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06257128584103E-3"/>
                  <c:y val="6.532196011142794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01668567622429E-2"/>
                  <c:y val="8.49185481448563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Europa</c:v>
                </c:pt>
              </c:strCache>
            </c:strRef>
          </c:cat>
          <c:val>
            <c:numRef>
              <c:f>Foglio1!$D$2:$D$5</c:f>
              <c:numCache>
                <c:formatCode>0.0%</c:formatCode>
                <c:ptCount val="4"/>
                <c:pt idx="0">
                  <c:v>0.34899999999999998</c:v>
                </c:pt>
                <c:pt idx="1">
                  <c:v>0.185</c:v>
                </c:pt>
                <c:pt idx="2">
                  <c:v>0.13900000000000001</c:v>
                </c:pt>
                <c:pt idx="3">
                  <c:v>0.32700000000000001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94124672"/>
        <c:axId val="94155136"/>
        <c:axId val="0"/>
      </c:bar3DChart>
      <c:catAx>
        <c:axId val="9412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4155136"/>
        <c:crosses val="autoZero"/>
        <c:auto val="1"/>
        <c:lblAlgn val="ctr"/>
        <c:lblOffset val="100"/>
        <c:noMultiLvlLbl val="0"/>
      </c:catAx>
      <c:valAx>
        <c:axId val="94155136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4124672"/>
        <c:crosses val="autoZero"/>
        <c:crossBetween val="between"/>
        <c:minorUnit val="0.1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PV</c:v>
                </c:pt>
              </c:strCache>
            </c:strRef>
          </c:tx>
          <c:invertIfNegative val="0"/>
          <c:dPt>
            <c:idx val="5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Foglio1!$A$2:$A$6</c:f>
              <c:strCache>
                <c:ptCount val="5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Europa</c:v>
                </c:pt>
                <c:pt idx="4">
                  <c:v>Italia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0.65900000000000003</c:v>
                </c:pt>
                <c:pt idx="1">
                  <c:v>0.70499999999999996</c:v>
                </c:pt>
                <c:pt idx="2">
                  <c:v>0.69699999999999995</c:v>
                </c:pt>
                <c:pt idx="3">
                  <c:v>0.83799999999999997</c:v>
                </c:pt>
                <c:pt idx="4">
                  <c:v>0.77800000000000002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TC elettivo</c:v>
                </c:pt>
              </c:strCache>
            </c:strRef>
          </c:tx>
          <c:invertIfNegative val="0"/>
          <c:cat>
            <c:strRef>
              <c:f>Foglio1!$A$2:$A$6</c:f>
              <c:strCache>
                <c:ptCount val="5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Europa</c:v>
                </c:pt>
                <c:pt idx="4">
                  <c:v>Italia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0.217</c:v>
                </c:pt>
                <c:pt idx="1">
                  <c:v>0.189</c:v>
                </c:pt>
                <c:pt idx="2">
                  <c:v>0.17199999999999999</c:v>
                </c:pt>
                <c:pt idx="3">
                  <c:v>9.4E-2</c:v>
                </c:pt>
                <c:pt idx="4">
                  <c:v>0.13200000000000001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TC urgente</c:v>
                </c:pt>
              </c:strCache>
            </c:strRef>
          </c:tx>
          <c:invertIfNegative val="0"/>
          <c:cat>
            <c:strRef>
              <c:f>Foglio1!$A$2:$A$6</c:f>
              <c:strCache>
                <c:ptCount val="5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Europa</c:v>
                </c:pt>
                <c:pt idx="4">
                  <c:v>Italia</c:v>
                </c:pt>
              </c:strCache>
            </c:strRef>
          </c:cat>
          <c:val>
            <c:numRef>
              <c:f>Foglio1!$D$2:$D$6</c:f>
              <c:numCache>
                <c:formatCode>0.0%</c:formatCode>
                <c:ptCount val="5"/>
                <c:pt idx="0">
                  <c:v>0.124</c:v>
                </c:pt>
                <c:pt idx="1">
                  <c:v>0.106</c:v>
                </c:pt>
                <c:pt idx="2">
                  <c:v>0.13100000000000001</c:v>
                </c:pt>
                <c:pt idx="3">
                  <c:v>6.8000000000000005E-2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45227136"/>
        <c:axId val="144905344"/>
        <c:axId val="0"/>
      </c:bar3DChart>
      <c:catAx>
        <c:axId val="1452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4905344"/>
        <c:crosses val="autoZero"/>
        <c:auto val="1"/>
        <c:lblAlgn val="ctr"/>
        <c:lblOffset val="100"/>
        <c:noMultiLvlLbl val="0"/>
      </c:catAx>
      <c:valAx>
        <c:axId val="144905344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5227136"/>
        <c:crosses val="autoZero"/>
        <c:crossBetween val="between"/>
        <c:minorUnit val="0.1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99FF33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99FF33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CC00"/>
              </a:solidFill>
            </c:spPr>
          </c:dPt>
          <c:dLbls>
            <c:dLbl>
              <c:idx val="5"/>
              <c:layout>
                <c:manualLayout>
                  <c:x val="8.3985377286121647E-3"/>
                  <c:y val="7.303107722892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0.0%</c:formatCode>
                <c:ptCount val="6"/>
                <c:pt idx="0">
                  <c:v>0.215</c:v>
                </c:pt>
                <c:pt idx="1">
                  <c:v>0.23499999999999999</c:v>
                </c:pt>
                <c:pt idx="2">
                  <c:v>0.248</c:v>
                </c:pt>
                <c:pt idx="3">
                  <c:v>0.23200000000000001</c:v>
                </c:pt>
                <c:pt idx="4">
                  <c:v>0.23899999999999999</c:v>
                </c:pt>
                <c:pt idx="5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44864384"/>
        <c:axId val="144865920"/>
        <c:axId val="0"/>
      </c:bar3DChart>
      <c:catAx>
        <c:axId val="1448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4865920"/>
        <c:crosses val="autoZero"/>
        <c:auto val="1"/>
        <c:lblAlgn val="ctr"/>
        <c:lblOffset val="100"/>
        <c:noMultiLvlLbl val="0"/>
      </c:catAx>
      <c:valAx>
        <c:axId val="144865920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4864384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99FF33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99FF33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5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5"/>
              <c:layout>
                <c:manualLayout>
                  <c:x val="8.3985377286121647E-3"/>
                  <c:y val="7.303107722892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Foglio1!$A$2:$A$17</c:f>
              <c:strCache>
                <c:ptCount val="16"/>
                <c:pt idx="0">
                  <c:v>Isterotomie pregresse</c:v>
                </c:pt>
                <c:pt idx="1">
                  <c:v>CTG non rassicurante </c:v>
                </c:pt>
                <c:pt idx="2">
                  <c:v>Presentazione anomala</c:v>
                </c:pt>
                <c:pt idx="3">
                  <c:v>Gravidanza multipla</c:v>
                </c:pt>
                <c:pt idx="4">
                  <c:v>Altre malattie materne</c:v>
                </c:pt>
                <c:pt idx="5">
                  <c:v>HIV</c:v>
                </c:pt>
                <c:pt idx="6">
                  <c:v>Distocia dinamica/meccanica</c:v>
                </c:pt>
                <c:pt idx="7">
                  <c:v>Patologia ipertensiva</c:v>
                </c:pt>
                <c:pt idx="8">
                  <c:v>Patologia placentare</c:v>
                </c:pt>
                <c:pt idx="9">
                  <c:v>Fallita induzione  </c:v>
                </c:pt>
                <c:pt idx="10">
                  <c:v>IUGR</c:v>
                </c:pt>
                <c:pt idx="11">
                  <c:v>Parto pretermine</c:v>
                </c:pt>
                <c:pt idx="12">
                  <c:v>Malformazioni fetali</c:v>
                </c:pt>
                <c:pt idx="13">
                  <c:v>MEF</c:v>
                </c:pt>
                <c:pt idx="14">
                  <c:v>Macrosomia</c:v>
                </c:pt>
                <c:pt idx="15">
                  <c:v>Tocofobia</c:v>
                </c:pt>
              </c:strCache>
            </c:strRef>
          </c:cat>
          <c:val>
            <c:numRef>
              <c:f>Foglio1!$B$2:$B$17</c:f>
              <c:numCache>
                <c:formatCode>0</c:formatCode>
                <c:ptCount val="16"/>
                <c:pt idx="0" formatCode="General">
                  <c:v>253</c:v>
                </c:pt>
                <c:pt idx="1">
                  <c:v>137</c:v>
                </c:pt>
                <c:pt idx="2">
                  <c:v>129</c:v>
                </c:pt>
                <c:pt idx="3">
                  <c:v>71</c:v>
                </c:pt>
                <c:pt idx="4">
                  <c:v>83</c:v>
                </c:pt>
                <c:pt idx="5">
                  <c:v>12</c:v>
                </c:pt>
                <c:pt idx="6">
                  <c:v>59</c:v>
                </c:pt>
                <c:pt idx="7">
                  <c:v>31</c:v>
                </c:pt>
                <c:pt idx="8">
                  <c:v>43</c:v>
                </c:pt>
                <c:pt idx="9">
                  <c:v>15</c:v>
                </c:pt>
                <c:pt idx="10">
                  <c:v>17</c:v>
                </c:pt>
                <c:pt idx="11">
                  <c:v>25</c:v>
                </c:pt>
                <c:pt idx="12">
                  <c:v>18</c:v>
                </c:pt>
                <c:pt idx="13">
                  <c:v>1</c:v>
                </c:pt>
                <c:pt idx="14">
                  <c:v>10</c:v>
                </c:pt>
                <c:pt idx="15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Foglio1!$A$2:$A$17</c:f>
              <c:strCache>
                <c:ptCount val="16"/>
                <c:pt idx="0">
                  <c:v>Isterotomie pregresse</c:v>
                </c:pt>
                <c:pt idx="1">
                  <c:v>CTG non rassicurante </c:v>
                </c:pt>
                <c:pt idx="2">
                  <c:v>Presentazione anomala</c:v>
                </c:pt>
                <c:pt idx="3">
                  <c:v>Gravidanza multipla</c:v>
                </c:pt>
                <c:pt idx="4">
                  <c:v>Altre malattie materne</c:v>
                </c:pt>
                <c:pt idx="5">
                  <c:v>HIV</c:v>
                </c:pt>
                <c:pt idx="6">
                  <c:v>Distocia dinamica/meccanica</c:v>
                </c:pt>
                <c:pt idx="7">
                  <c:v>Patologia ipertensiva</c:v>
                </c:pt>
                <c:pt idx="8">
                  <c:v>Patologia placentare</c:v>
                </c:pt>
                <c:pt idx="9">
                  <c:v>Fallita induzione  </c:v>
                </c:pt>
                <c:pt idx="10">
                  <c:v>IUGR</c:v>
                </c:pt>
                <c:pt idx="11">
                  <c:v>Parto pretermine</c:v>
                </c:pt>
                <c:pt idx="12">
                  <c:v>Malformazioni fetali</c:v>
                </c:pt>
                <c:pt idx="13">
                  <c:v>MEF</c:v>
                </c:pt>
                <c:pt idx="14">
                  <c:v>Macrosomia</c:v>
                </c:pt>
                <c:pt idx="15">
                  <c:v>Tocofobia</c:v>
                </c:pt>
              </c:strCache>
            </c:strRef>
          </c:cat>
          <c:val>
            <c:numRef>
              <c:f>Foglio1!$C$2:$C$17</c:f>
              <c:numCache>
                <c:formatCode>0</c:formatCode>
                <c:ptCount val="16"/>
                <c:pt idx="0" formatCode="General">
                  <c:v>306</c:v>
                </c:pt>
                <c:pt idx="1">
                  <c:v>120</c:v>
                </c:pt>
                <c:pt idx="2">
                  <c:v>102</c:v>
                </c:pt>
                <c:pt idx="3">
                  <c:v>71</c:v>
                </c:pt>
                <c:pt idx="4">
                  <c:v>54</c:v>
                </c:pt>
                <c:pt idx="5">
                  <c:v>13</c:v>
                </c:pt>
                <c:pt idx="6">
                  <c:v>42</c:v>
                </c:pt>
                <c:pt idx="7">
                  <c:v>31</c:v>
                </c:pt>
                <c:pt idx="8">
                  <c:v>38</c:v>
                </c:pt>
                <c:pt idx="9">
                  <c:v>5</c:v>
                </c:pt>
                <c:pt idx="10">
                  <c:v>32</c:v>
                </c:pt>
                <c:pt idx="11">
                  <c:v>14</c:v>
                </c:pt>
                <c:pt idx="12">
                  <c:v>28</c:v>
                </c:pt>
                <c:pt idx="13">
                  <c:v>0</c:v>
                </c:pt>
                <c:pt idx="14">
                  <c:v>4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45711488"/>
        <c:axId val="145712256"/>
        <c:axId val="0"/>
      </c:bar3DChart>
      <c:catAx>
        <c:axId val="1457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it-IT"/>
          </a:p>
        </c:txPr>
        <c:crossAx val="145712256"/>
        <c:crossesAt val="0"/>
        <c:auto val="1"/>
        <c:lblAlgn val="ctr"/>
        <c:lblOffset val="100"/>
        <c:noMultiLvlLbl val="0"/>
      </c:catAx>
      <c:valAx>
        <c:axId val="145712256"/>
        <c:scaling>
          <c:orientation val="minMax"/>
          <c:max val="300"/>
          <c:min val="0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5711488"/>
        <c:crosses val="autoZero"/>
        <c:crossBetween val="between"/>
        <c:majorUnit val="100"/>
        <c:minorUnit val="100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TC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1"/>
            <c:bubble3D val="0"/>
            <c:spPr>
              <a:solidFill>
                <a:srgbClr val="99FF33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plastic">
                <a:bevelT w="47625" h="69850"/>
                <a:contourClr>
                  <a:srgbClr val="000000"/>
                </a:contourClr>
              </a:sp3d>
            </c:spPr>
          </c:dPt>
          <c:dPt>
            <c:idx val="5"/>
            <c:bubble3D val="0"/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18818852578990342"/>
                  <c:y val="-0.100414819257732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214800648252487"/>
                  <c:y val="-7.2795113740487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54183221264657"/>
                  <c:y val="0.14530864487224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090347986026247E-2"/>
                  <c:y val="9.17438491083503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Bianco</c:v>
                </c:pt>
                <c:pt idx="1">
                  <c:v>Verde</c:v>
                </c:pt>
                <c:pt idx="2">
                  <c:v>Giallo</c:v>
                </c:pt>
                <c:pt idx="3">
                  <c:v>Rosso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0.60699999999999998</c:v>
                </c:pt>
                <c:pt idx="1">
                  <c:v>0.17299999999999999</c:v>
                </c:pt>
                <c:pt idx="2">
                  <c:v>0.17</c:v>
                </c:pt>
                <c:pt idx="3">
                  <c:v>0.05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Gemellari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0"/>
              <c:layout>
                <c:manualLayout>
                  <c:x val="1.9596588033428383E-2"/>
                  <c:y val="9.128884653615809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95613185836494E-2"/>
                  <c:y val="0.1356291434251493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PV</c:v>
                </c:pt>
                <c:pt idx="1">
                  <c:v>TC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0.16500000000000001</c:v>
                </c:pt>
                <c:pt idx="1">
                  <c:v>0.83499999999999996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148197760"/>
        <c:axId val="148199296"/>
        <c:axId val="0"/>
      </c:bar3DChart>
      <c:catAx>
        <c:axId val="1481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8199296"/>
        <c:crosses val="autoZero"/>
        <c:auto val="1"/>
        <c:lblAlgn val="ctr"/>
        <c:lblOffset val="100"/>
        <c:noMultiLvlLbl val="0"/>
      </c:catAx>
      <c:valAx>
        <c:axId val="148199296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8197760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6BB3DF"/>
            </a:gs>
            <a:gs pos="50000">
              <a:srgbClr val="B7FFFF"/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6BB3DF"/>
            </a:gs>
            <a:gs pos="50000">
              <a:srgbClr val="B7FFFF"/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Rivolgimenti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invertIfNegative val="0"/>
            <c:bubble3D val="0"/>
          </c:dPt>
          <c:dPt>
            <c:idx val="13"/>
            <c:invertIfNegative val="0"/>
            <c:bubble3D val="0"/>
          </c:dPt>
          <c:dLbls>
            <c:delete val="1"/>
          </c:dLbls>
          <c:cat>
            <c:strRef>
              <c:f>Foglio1!$A$2:$A$6</c:f>
              <c:strCache>
                <c:ptCount val="5"/>
                <c:pt idx="0">
                  <c:v>35-35+6</c:v>
                </c:pt>
                <c:pt idx="1">
                  <c:v>36-36+6</c:v>
                </c:pt>
                <c:pt idx="2">
                  <c:v>37-37+6</c:v>
                </c:pt>
                <c:pt idx="3">
                  <c:v>38-38+6</c:v>
                </c:pt>
                <c:pt idx="4">
                  <c:v>39-39+6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</c:v>
                </c:pt>
                <c:pt idx="1">
                  <c:v>9.2999999999999999E-2</c:v>
                </c:pt>
                <c:pt idx="2">
                  <c:v>0.53500000000000003</c:v>
                </c:pt>
                <c:pt idx="3">
                  <c:v>9.2999999999999999E-2</c:v>
                </c:pt>
                <c:pt idx="4">
                  <c:v>0.11600000000000001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94515584"/>
        <c:axId val="103473536"/>
        <c:axId val="0"/>
      </c:bar3DChart>
      <c:catAx>
        <c:axId val="9451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03473536"/>
        <c:crosses val="autoZero"/>
        <c:auto val="1"/>
        <c:lblAlgn val="ctr"/>
        <c:lblOffset val="100"/>
        <c:noMultiLvlLbl val="0"/>
      </c:catAx>
      <c:valAx>
        <c:axId val="103473536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4515584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Parti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>
                <c:manualLayout>
                  <c:x val="3.2882410428973052E-2"/>
                  <c:y val="0.19082579166977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Singoli</c:v>
                </c:pt>
                <c:pt idx="1">
                  <c:v>Gemellari</c:v>
                </c:pt>
                <c:pt idx="2">
                  <c:v>Trigemini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3668</c:v>
                </c:pt>
                <c:pt idx="1">
                  <c:v>81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21287296"/>
        <c:axId val="21288832"/>
        <c:axId val="0"/>
      </c:bar3DChart>
      <c:catAx>
        <c:axId val="2128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21288832"/>
        <c:crosses val="autoZero"/>
        <c:auto val="1"/>
        <c:lblAlgn val="ctr"/>
        <c:lblOffset val="100"/>
        <c:noMultiLvlLbl val="0"/>
      </c:catAx>
      <c:valAx>
        <c:axId val="2128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2128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Parto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bubble3D val="0"/>
          </c:dPt>
          <c:dPt>
            <c:idx val="13"/>
            <c:bubble3D val="0"/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Eutocico</c:v>
                </c:pt>
                <c:pt idx="1">
                  <c:v>TC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0.55800000000000005</c:v>
                </c:pt>
                <c:pt idx="1">
                  <c:v>0.442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r"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Rivolgimenti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1"/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bubble3D val="0"/>
          </c:dPt>
          <c:dPt>
            <c:idx val="13"/>
            <c:bubble3D val="0"/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Riuscito</c:v>
                </c:pt>
                <c:pt idx="1">
                  <c:v>Fallito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0.55800000000000005</c:v>
                </c:pt>
                <c:pt idx="1">
                  <c:v>0.442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l"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F6969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6969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13"/>
            <c:invertIfNegative val="0"/>
            <c:bubble3D val="0"/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PGE</c:v>
                </c:pt>
                <c:pt idx="1">
                  <c:v>AMN</c:v>
                </c:pt>
                <c:pt idx="2">
                  <c:v>OSS</c:v>
                </c:pt>
                <c:pt idx="3">
                  <c:v>PG+AMN+OSS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0.69099999999999995</c:v>
                </c:pt>
                <c:pt idx="1">
                  <c:v>0.13100000000000001</c:v>
                </c:pt>
                <c:pt idx="2">
                  <c:v>8.3000000000000004E-2</c:v>
                </c:pt>
                <c:pt idx="3">
                  <c:v>9.5000000000000001E-2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6969"/>
            </a:solidFill>
          </c:spPr>
          <c:invertIfNegative val="0"/>
          <c:dLbls>
            <c:delete val="1"/>
          </c:dLbls>
          <c:cat>
            <c:strRef>
              <c:f>Foglio1!$A$2:$A$5</c:f>
              <c:strCache>
                <c:ptCount val="4"/>
                <c:pt idx="0">
                  <c:v>PGE</c:v>
                </c:pt>
                <c:pt idx="1">
                  <c:v>AMN</c:v>
                </c:pt>
                <c:pt idx="2">
                  <c:v>OSS</c:v>
                </c:pt>
                <c:pt idx="3">
                  <c:v>PG+AMN+OSS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0.70899999999999996</c:v>
                </c:pt>
                <c:pt idx="1">
                  <c:v>0.128</c:v>
                </c:pt>
                <c:pt idx="2">
                  <c:v>4.3999999999999997E-2</c:v>
                </c:pt>
                <c:pt idx="3">
                  <c:v>0.11899999999999999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145915264"/>
        <c:axId val="145929728"/>
        <c:axId val="0"/>
      </c:bar3DChart>
      <c:catAx>
        <c:axId val="1459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5929728"/>
        <c:crosses val="autoZero"/>
        <c:auto val="1"/>
        <c:lblAlgn val="ctr"/>
        <c:lblOffset val="100"/>
        <c:noMultiLvlLbl val="0"/>
      </c:catAx>
      <c:valAx>
        <c:axId val="145929728"/>
        <c:scaling>
          <c:orientation val="minMax"/>
          <c:max val="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5915264"/>
        <c:crosses val="autoZero"/>
        <c:crossBetween val="between"/>
        <c:minorUnit val="0.1"/>
      </c:valAx>
    </c:plotArea>
    <c:legend>
      <c:legendPos val="r"/>
      <c:layout>
        <c:manualLayout>
          <c:xMode val="edge"/>
          <c:yMode val="edge"/>
          <c:x val="0.84678515658753961"/>
          <c:y val="0.45533063990040995"/>
          <c:w val="0.10656879173918947"/>
          <c:h val="9.2722959557200182E-2"/>
        </c:manualLayout>
      </c:layout>
      <c:overlay val="1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F6969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6969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Induzione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969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B3B">
                  <a:alpha val="98824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BDBD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2D2D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3"/>
            <c:invertIfNegative val="0"/>
            <c:bubble3D val="0"/>
          </c:dPt>
          <c:dLbls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Foglio1!$A$2:$A$14</c:f>
              <c:strCache>
                <c:ptCount val="13"/>
                <c:pt idx="0">
                  <c:v>GOT</c:v>
                </c:pt>
                <c:pt idx="1">
                  <c:v>PROM</c:v>
                </c:pt>
                <c:pt idx="2">
                  <c:v>Prodromi</c:v>
                </c:pt>
                <c:pt idx="3">
                  <c:v>Oligo</c:v>
                </c:pt>
                <c:pt idx="4">
                  <c:v>NST,LA,MAF</c:v>
                </c:pt>
                <c:pt idx="5">
                  <c:v>Pat Fetale</c:v>
                </c:pt>
                <c:pt idx="6">
                  <c:v>Macro</c:v>
                </c:pt>
                <c:pt idx="7">
                  <c:v>FGR</c:v>
                </c:pt>
                <c:pt idx="8">
                  <c:v>Diabete</c:v>
                </c:pt>
                <c:pt idx="9">
                  <c:v>Preeclampsia</c:v>
                </c:pt>
                <c:pt idx="10">
                  <c:v>Colestasi</c:v>
                </c:pt>
                <c:pt idx="11">
                  <c:v>MEF</c:v>
                </c:pt>
                <c:pt idx="12">
                  <c:v>Pat materna</c:v>
                </c:pt>
              </c:strCache>
            </c:strRef>
          </c:cat>
          <c:val>
            <c:numRef>
              <c:f>Foglio1!$B$2:$B$14</c:f>
              <c:numCache>
                <c:formatCode>0.0%</c:formatCode>
                <c:ptCount val="13"/>
                <c:pt idx="0">
                  <c:v>0.16300000000000001</c:v>
                </c:pt>
                <c:pt idx="1">
                  <c:v>0.16200000000000001</c:v>
                </c:pt>
                <c:pt idx="2">
                  <c:v>0.03</c:v>
                </c:pt>
                <c:pt idx="3">
                  <c:v>0.19700000000000001</c:v>
                </c:pt>
                <c:pt idx="4">
                  <c:v>1.4999999999999999E-2</c:v>
                </c:pt>
                <c:pt idx="5">
                  <c:v>5.3999999999999999E-2</c:v>
                </c:pt>
                <c:pt idx="6">
                  <c:v>5.2999999999999999E-2</c:v>
                </c:pt>
                <c:pt idx="7">
                  <c:v>4.1000000000000002E-2</c:v>
                </c:pt>
                <c:pt idx="8">
                  <c:v>9.5000000000000001E-2</c:v>
                </c:pt>
                <c:pt idx="9">
                  <c:v>4.7E-2</c:v>
                </c:pt>
                <c:pt idx="10">
                  <c:v>3.3000000000000002E-2</c:v>
                </c:pt>
                <c:pt idx="11">
                  <c:v>8.9999999999999993E-3</c:v>
                </c:pt>
                <c:pt idx="12">
                  <c:v>0.11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146917248"/>
        <c:axId val="148165376"/>
        <c:axId val="0"/>
      </c:bar3DChart>
      <c:catAx>
        <c:axId val="1469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8165376"/>
        <c:crosses val="autoZero"/>
        <c:auto val="1"/>
        <c:lblAlgn val="ctr"/>
        <c:lblOffset val="100"/>
        <c:noMultiLvlLbl val="0"/>
      </c:catAx>
      <c:valAx>
        <c:axId val="148165376"/>
        <c:scaling>
          <c:orientation val="minMax"/>
          <c:max val="0.5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146917248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Anni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9FF33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cat>
            <c:strRef>
              <c:f>Foglio1!$A$2:$A$7</c:f>
              <c:strCache>
                <c:ptCount val="6"/>
                <c:pt idx="0">
                  <c:v>&lt;=20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&gt;=41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 formatCode="0.00%">
                  <c:v>4.3055555555555562E-2</c:v>
                </c:pt>
                <c:pt idx="1">
                  <c:v>0.29199999999999998</c:v>
                </c:pt>
                <c:pt idx="2">
                  <c:v>0.95902777777777803</c:v>
                </c:pt>
                <c:pt idx="3">
                  <c:v>0.38</c:v>
                </c:pt>
                <c:pt idx="4">
                  <c:v>0.25800000000000001</c:v>
                </c:pt>
                <c:pt idx="5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488225271209383"/>
          <c:y val="0.26508477516103651"/>
          <c:w val="0.18014971375729494"/>
          <c:h val="0.65465861080681687"/>
        </c:manualLayout>
      </c:layout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92D050"/>
            </a:gs>
            <a:gs pos="50000">
              <a:srgbClr val="99FF33"/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92D050"/>
            </a:gs>
            <a:gs pos="50000">
              <a:srgbClr val="99FF33"/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Parità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2.7715174504420143E-2"/>
                  <c:y val="0.1187499999999999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56490548669196E-2"/>
                  <c:y val="0.17187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34735823003792E-2"/>
                  <c:y val="7.187499999999999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j-lt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Nullipara</c:v>
                </c:pt>
                <c:pt idx="1">
                  <c:v>Pluripara</c:v>
                </c:pt>
                <c:pt idx="2">
                  <c:v>Pre-TC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0.5</c:v>
                </c:pt>
                <c:pt idx="1">
                  <c:v>0.40100000000000002</c:v>
                </c:pt>
                <c:pt idx="2">
                  <c:v>9.9000000000000005E-2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cylinder"/>
        <c:axId val="98363648"/>
        <c:axId val="23269376"/>
        <c:axId val="0"/>
      </c:bar3DChart>
      <c:catAx>
        <c:axId val="9836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23269376"/>
        <c:crosses val="autoZero"/>
        <c:auto val="1"/>
        <c:lblAlgn val="ctr"/>
        <c:lblOffset val="100"/>
        <c:noMultiLvlLbl val="0"/>
      </c:catAx>
      <c:valAx>
        <c:axId val="232693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836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rgbClr val="00B0F0"/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rgbClr val="00B0F0"/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Parti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Foglio1!$A$2:$A$5</c:f>
              <c:strCache>
                <c:ptCount val="4"/>
                <c:pt idx="0">
                  <c:v>Eutocico</c:v>
                </c:pt>
                <c:pt idx="1">
                  <c:v>Ventosa</c:v>
                </c:pt>
                <c:pt idx="2">
                  <c:v>TC elettivi</c:v>
                </c:pt>
                <c:pt idx="3">
                  <c:v>TC travaglio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0.76</c:v>
                </c:pt>
                <c:pt idx="1">
                  <c:v>1.9E-2</c:v>
                </c:pt>
                <c:pt idx="2">
                  <c:v>0.14000000000000001</c:v>
                </c:pt>
                <c:pt idx="3">
                  <c:v>8.1000000000000003E-2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Travagli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Foglio1!$A$2:$A$5</c:f>
              <c:strCache>
                <c:ptCount val="4"/>
                <c:pt idx="0">
                  <c:v>Eutocico</c:v>
                </c:pt>
                <c:pt idx="1">
                  <c:v>Ventosa</c:v>
                </c:pt>
                <c:pt idx="2">
                  <c:v>TC elettivi</c:v>
                </c:pt>
                <c:pt idx="3">
                  <c:v>TC travaglio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0.88400000000000001</c:v>
                </c:pt>
                <c:pt idx="1">
                  <c:v>2.1999999999999999E-2</c:v>
                </c:pt>
                <c:pt idx="2">
                  <c:v>0</c:v>
                </c:pt>
                <c:pt idx="3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22550784"/>
        <c:axId val="22560768"/>
        <c:axId val="0"/>
      </c:bar3DChart>
      <c:catAx>
        <c:axId val="2255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22560768"/>
        <c:crosses val="autoZero"/>
        <c:auto val="1"/>
        <c:lblAlgn val="ctr"/>
        <c:lblOffset val="100"/>
        <c:noMultiLvlLbl val="0"/>
      </c:catAx>
      <c:valAx>
        <c:axId val="2256076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22550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Casi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3069242306410396E-2"/>
                  <c:y val="0.3051598829361008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19E-2"/>
                  <c:y val="0.2057257637771466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Parto</c:v>
                </c:pt>
                <c:pt idx="1">
                  <c:v>Travaglio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73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00"/>
        <c:shape val="cylinder"/>
        <c:axId val="24111744"/>
        <c:axId val="24183168"/>
        <c:axId val="0"/>
      </c:bar3DChart>
      <c:catAx>
        <c:axId val="2411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183168"/>
        <c:crosses val="autoZero"/>
        <c:auto val="1"/>
        <c:lblAlgn val="ctr"/>
        <c:lblOffset val="100"/>
        <c:noMultiLvlLbl val="0"/>
      </c:catAx>
      <c:valAx>
        <c:axId val="2418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11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Parto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99FF33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-0.14149669071743479"/>
                  <c:y val="6.8918752724518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464772806794619"/>
                  <c:y val="4.3771902694198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373228880073959E-2"/>
                  <c:y val="7.16106988648955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&lt;1 ora</c:v>
                </c:pt>
                <c:pt idx="1">
                  <c:v>1-2 ore</c:v>
                </c:pt>
                <c:pt idx="2">
                  <c:v>2-3 ore</c:v>
                </c:pt>
                <c:pt idx="3">
                  <c:v>&gt;4 ore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0.29399999999999998</c:v>
                </c:pt>
                <c:pt idx="1">
                  <c:v>0.40400000000000003</c:v>
                </c:pt>
                <c:pt idx="2">
                  <c:v>0.23899999999999999</c:v>
                </c:pt>
                <c:pt idx="3">
                  <c:v>6.4000000000000001E-2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Parto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4149669071743479"/>
                  <c:y val="6.8918752724518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464772806794619"/>
                  <c:y val="4.3771902694198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373228880073959E-2"/>
                  <c:y val="7.16106988648955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&lt;1 ora</c:v>
                </c:pt>
                <c:pt idx="1">
                  <c:v>1-2 ore</c:v>
                </c:pt>
                <c:pt idx="2">
                  <c:v>2-3 ore</c:v>
                </c:pt>
                <c:pt idx="3">
                  <c:v>&gt;4 ore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0.30099999999999999</c:v>
                </c:pt>
                <c:pt idx="1">
                  <c:v>0.42499999999999999</c:v>
                </c:pt>
                <c:pt idx="2">
                  <c:v>0.20499999999999999</c:v>
                </c:pt>
                <c:pt idx="3">
                  <c:v>6.8000000000000005E-2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B7FFFF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B7FFFF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Peso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FF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&lt;2500</c:v>
                </c:pt>
                <c:pt idx="1">
                  <c:v>2501-3000</c:v>
                </c:pt>
                <c:pt idx="2">
                  <c:v>3001-3500</c:v>
                </c:pt>
                <c:pt idx="3">
                  <c:v>3501-4000</c:v>
                </c:pt>
                <c:pt idx="4">
                  <c:v>&gt;4000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2.7E-2</c:v>
                </c:pt>
                <c:pt idx="1">
                  <c:v>0.16400000000000001</c:v>
                </c:pt>
                <c:pt idx="2">
                  <c:v>0.49299999999999999</c:v>
                </c:pt>
                <c:pt idx="3">
                  <c:v>0.247</c:v>
                </c:pt>
                <c:pt idx="4">
                  <c:v>6.8000000000000005E-2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cylinder"/>
        <c:axId val="92021504"/>
        <c:axId val="92030464"/>
        <c:axId val="0"/>
      </c:bar3DChart>
      <c:catAx>
        <c:axId val="9202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2030464"/>
        <c:crosses val="autoZero"/>
        <c:auto val="1"/>
        <c:lblAlgn val="ctr"/>
        <c:lblOffset val="100"/>
        <c:noMultiLvlLbl val="0"/>
      </c:catAx>
      <c:valAx>
        <c:axId val="9203046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it-IT"/>
          </a:p>
        </c:txPr>
        <c:crossAx val="9202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/>
            </a:lvl1pPr>
          </a:lstStyle>
          <a:p>
            <a:pPr>
              <a:defRPr/>
            </a:pPr>
            <a:fld id="{609924BF-3BAE-478A-B0F6-BEAE3ECEB8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52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25AA95F-C23C-48C6-A791-AD4A961660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6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680B0-DE5A-471B-84F3-1A154AB9729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724 = 49.5 % (delle gravide tra 31-35 anni) SONO NULLIPARE !!!!</a:t>
            </a:r>
          </a:p>
          <a:p>
            <a:endParaRPr lang="it-IT" smtClean="0">
              <a:latin typeface="Times New Roman" pitchFamily="18" charset="0"/>
            </a:endParaRPr>
          </a:p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399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0C85D-FFA3-49AB-A289-DF936BE2894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1460 = 38% della nostra popolazione di gravide</a:t>
            </a:r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24273-51E9-40BE-9215-90C8073F927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 *3784 = 3836 (totale parti) – 52 (parti &lt; 22 sett)</a:t>
            </a:r>
          </a:p>
          <a:p>
            <a:r>
              <a:rPr lang="it-IT" smtClean="0">
                <a:latin typeface="Times New Roman" pitchFamily="18" charset="0"/>
              </a:rPr>
              <a:t>% TC = 24 % (506 TC elettivi + 403 TC urgenti)</a:t>
            </a:r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E3366-529D-42AE-82F4-C148C2FF8B2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smtClean="0">
                <a:latin typeface="Times New Roman" pitchFamily="18" charset="0"/>
              </a:rPr>
              <a:t>Nella prossima </a:t>
            </a:r>
            <a:r>
              <a:rPr lang="it-IT" dirty="0" err="1" smtClean="0">
                <a:latin typeface="Times New Roman" pitchFamily="18" charset="0"/>
              </a:rPr>
              <a:t>diapo</a:t>
            </a:r>
            <a:r>
              <a:rPr lang="it-IT" dirty="0" smtClean="0">
                <a:latin typeface="Times New Roman" pitchFamily="18" charset="0"/>
              </a:rPr>
              <a:t>: STRATIFICAZIONE ETNICA</a:t>
            </a:r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2FC9E-F8B7-465A-94EA-8E7E6B593B4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684 pazienti gravide straniere = 17.8 % delle nostre gravide.</a:t>
            </a:r>
          </a:p>
          <a:p>
            <a:r>
              <a:rPr lang="it-IT" smtClean="0">
                <a:latin typeface="Times New Roman" pitchFamily="18" charset="0"/>
              </a:rPr>
              <a:t>La riduzione è a carico degli stranieri provenienti dalle regioni africane, a scapito di un aumento dall’Europa dell’Est.</a:t>
            </a:r>
          </a:p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ACD54-7692-4841-862B-646B91B78E7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24 + 29 + 58 + 188 = 299 (7.8% delle nostre gravide)</a:t>
            </a: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E66D3-2FCC-4F95-8D53-3BDFC2330F1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532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3DD37-4694-4F88-9309-5E514A88C3C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In linea dal 2006..</a:t>
            </a:r>
          </a:p>
        </p:txBody>
      </p:sp>
      <p:sp>
        <p:nvSpPr>
          <p:cNvPr id="552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F5EE6-7E09-403B-8757-AAC7EC6AA9D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Induzioni migliori ????</a:t>
            </a:r>
          </a:p>
          <a:p>
            <a:r>
              <a:rPr lang="it-IT" smtClean="0">
                <a:latin typeface="Times New Roman" pitchFamily="18" charset="0"/>
              </a:rPr>
              <a:t>Aumento patologia materna ???</a:t>
            </a:r>
          </a:p>
        </p:txBody>
      </p:sp>
      <p:sp>
        <p:nvSpPr>
          <p:cNvPr id="5734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771B1-7BA3-4C6C-B83E-E0D537F1460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909 = (506 TC elettivi + 403 TC urgenti) = 24 % sul totale dei parti</a:t>
            </a:r>
          </a:p>
          <a:p>
            <a:endParaRPr lang="it-IT" smtClean="0">
              <a:latin typeface="Times New Roman" pitchFamily="18" charset="0"/>
            </a:endParaRPr>
          </a:p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F5C96-62AC-4BFF-AF2E-BB5B6F41787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C5B38-C727-4B09-9B66-A74B30C06E1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504 TC urgenti + 2 parti vaginali = 506</a:t>
            </a:r>
          </a:p>
        </p:txBody>
      </p:sp>
      <p:sp>
        <p:nvSpPr>
          <p:cNvPr id="634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D8A01-584B-4245-A5CB-A8BDA03F198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TOT. GRAVIDANZE MULTIPLE:  89 (di cui 4 TRIGEMINE)</a:t>
            </a:r>
          </a:p>
        </p:txBody>
      </p:sp>
      <p:sp>
        <p:nvSpPr>
          <p:cNvPr id="655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2C2D2-EFE7-4BC4-BAF4-102EFE5558B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TOT. RIVOLGIMENTI: 44 (22 efficaci + 22 non efficaci)</a:t>
            </a:r>
          </a:p>
        </p:txBody>
      </p:sp>
      <p:sp>
        <p:nvSpPr>
          <p:cNvPr id="675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301BA-8E0C-4F13-9A81-D8A79187A8D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Trend in riduzione rispetto al 2011 (24,8%)..</a:t>
            </a:r>
          </a:p>
        </p:txBody>
      </p:sp>
      <p:sp>
        <p:nvSpPr>
          <p:cNvPr id="696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AEAF3-2A58-4259-B66F-9FB2CBFA21E3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smtClean="0">
                <a:latin typeface="Times New Roman" pitchFamily="18" charset="0"/>
              </a:rPr>
              <a:t>OLIGOIDRAMNIOS !!!!!!! Errori di valutazione?</a:t>
            </a:r>
          </a:p>
        </p:txBody>
      </p:sp>
      <p:sp>
        <p:nvSpPr>
          <p:cNvPr id="716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DF517-93CB-4AF9-A1E3-4064EF5DD2E2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TOT. INDUZIONI: 727</a:t>
            </a:r>
          </a:p>
          <a:p>
            <a:r>
              <a:rPr lang="it-IT" smtClean="0">
                <a:latin typeface="Times New Roman" pitchFamily="18" charset="0"/>
              </a:rPr>
              <a:t>TC in travaglio: 110</a:t>
            </a:r>
          </a:p>
          <a:p>
            <a:r>
              <a:rPr lang="it-IT" smtClean="0">
                <a:latin typeface="Times New Roman" pitchFamily="18" charset="0"/>
              </a:rPr>
              <a:t>PARTO VAGINALE: 617</a:t>
            </a:r>
          </a:p>
        </p:txBody>
      </p:sp>
      <p:sp>
        <p:nvSpPr>
          <p:cNvPr id="7475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378B2-753A-44BA-A46A-C20A958BDB54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SOSTANZIALMENTE INVARIATI.</a:t>
            </a:r>
          </a:p>
          <a:p>
            <a:r>
              <a:rPr lang="it-IT" smtClean="0">
                <a:latin typeface="Times New Roman" pitchFamily="18" charset="0"/>
              </a:rPr>
              <a:t>Stratificazione rischio materno/gravidanza.</a:t>
            </a:r>
          </a:p>
        </p:txBody>
      </p:sp>
      <p:sp>
        <p:nvSpPr>
          <p:cNvPr id="7680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36DEF-A101-4EF4-A3B2-D6BDF79A28EA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DATI SOSTANZIALMENTE INVARIATI…vedi diapo successiva con GRAFICI</a:t>
            </a:r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9365E-889E-4212-905C-7E9285C9BCAD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DATI INVARIATI</a:t>
            </a:r>
          </a:p>
        </p:txBody>
      </p:sp>
      <p:sp>
        <p:nvSpPr>
          <p:cNvPr id="839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6F3C5-5165-488A-AFD5-9DCFD5AF11DB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Da ricontrollare dati!!!!</a:t>
            </a:r>
          </a:p>
        </p:txBody>
      </p:sp>
      <p:sp>
        <p:nvSpPr>
          <p:cNvPr id="860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E46ED-DACB-44B2-B333-357BC74C4CB4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BF287-721E-47A7-A7FF-0A85A56D8BE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890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A0800-DD88-4BC9-ACCB-5F6EBEF667F1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911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53E95-7697-4DCD-AEE6-051884CA5073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nd- dato non disponibile</a:t>
            </a:r>
          </a:p>
        </p:txBody>
      </p:sp>
      <p:sp>
        <p:nvSpPr>
          <p:cNvPr id="9421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7AE3D-F475-4413-A7DF-8B7320432BD9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TOT. RICOVERI DA PS: 3642 (30.9 %)</a:t>
            </a:r>
          </a:p>
        </p:txBody>
      </p:sp>
      <p:sp>
        <p:nvSpPr>
          <p:cNvPr id="972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418DD-863A-465E-B7D9-ED59DEB9877F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18.2% + 16.4% = 34.6% (ACCESSI dalle 20 alle 8)</a:t>
            </a:r>
          </a:p>
        </p:txBody>
      </p:sp>
      <p:sp>
        <p:nvSpPr>
          <p:cNvPr id="993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F4194-319E-4340-B18D-B8B57340305D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TOT. 3678 (dal 2004 al 2012)</a:t>
            </a:r>
          </a:p>
        </p:txBody>
      </p:sp>
      <p:sp>
        <p:nvSpPr>
          <p:cNvPr id="1064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C1B0A-7714-42B9-B57B-AB8ECECC7529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ESEGUITA: 849 casi (26.1%)</a:t>
            </a:r>
          </a:p>
          <a:p>
            <a:r>
              <a:rPr lang="it-IT" smtClean="0">
                <a:latin typeface="Times New Roman" pitchFamily="18" charset="0"/>
              </a:rPr>
              <a:t>NON ESEGUITA: 2406 casi (73.9%)</a:t>
            </a:r>
          </a:p>
        </p:txBody>
      </p:sp>
      <p:sp>
        <p:nvSpPr>
          <p:cNvPr id="10854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9A27A-2A9D-4399-ADC9-0FC524F4EAE0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Vedremo poi che anche sottraendo i 52 parti abortivi &lt; 22°settimane la %  non cambia</a:t>
            </a:r>
          </a:p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32A44-956E-459F-80D0-0799634C955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Percentuale pressochè stabile dal 2009 ad oggi</a:t>
            </a: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D55F0-3701-4122-9D6A-A26B8321A19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Invariato rispetto al precedente…</a:t>
            </a:r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7BDBA-7141-4E94-8043-DC59A7A7779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Invariato rispetto all’anno precedente..   &lt;33 sett.= 2,8%   esclusi gli aborti  ;     </a:t>
            </a:r>
            <a:r>
              <a:rPr lang="it-IT" smtClean="0">
                <a:solidFill>
                  <a:srgbClr val="FF6600"/>
                </a:solidFill>
                <a:latin typeface="Times New Roman" pitchFamily="18" charset="0"/>
              </a:rPr>
              <a:t>&gt;&gt; 23-24 sett  (n° doppio rispetto all’anno precedente) ??????? CHIEDERE.</a:t>
            </a:r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33D01-94A9-490B-B5E4-74365253CB8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Vedremo poi che anche sottraendo i 52 parti abortivi &lt; 22°settimane la %  non cambia.</a:t>
            </a:r>
          </a:p>
          <a:p>
            <a:r>
              <a:rPr lang="it-IT" smtClean="0">
                <a:latin typeface="Times New Roman" pitchFamily="18" charset="0"/>
              </a:rPr>
              <a:t>3784 + 52 =3836 (NOSTRO TOTALE DEI PARTI)</a:t>
            </a:r>
          </a:p>
          <a:p>
            <a:r>
              <a:rPr lang="it-IT" smtClean="0">
                <a:latin typeface="Times New Roman" pitchFamily="18" charset="0"/>
              </a:rPr>
              <a:t>% TC = (13.37 + 10.65) 24.02 %</a:t>
            </a:r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02552-97CD-4AE7-8967-67A58B1FEE3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pitchFamily="18" charset="0"/>
              </a:rPr>
              <a:t>In linea dal 2006..</a:t>
            </a:r>
          </a:p>
        </p:txBody>
      </p:sp>
      <p:sp>
        <p:nvSpPr>
          <p:cNvPr id="552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F5EE6-7E09-403B-8757-AAC7EC6AA9D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C3DC-B72A-414D-BB49-81A8235778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DBB5-4ABC-4983-8126-E4D3DD7EFB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D58A-408E-45AF-A285-D3FBE9BEE2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D8E6-A9DE-4036-B6C2-7008F76083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34EF-551E-42F1-B374-4B35BB2F04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F1C1-EBDF-40D0-A2D6-1632F3BCD3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A8A2-6C8C-43B8-B9CC-CD62D6DB13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645D-FE9D-4F2C-A600-D63C9340CE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96A3-AC38-4D41-9FA8-991BAFA3FC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D55F-031F-4B38-8E68-5C16E9BCDB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42A4-D261-436F-B604-CD5C339A29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FA73-1CD4-4F14-9A8F-67DEAA07CC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69BA-B5DD-409C-A89A-C44B00DB09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867E8-8A50-4676-8AC2-D32ADB54B1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BE7DF0-6E8B-4334-9ABD-CD654C1CFD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7" r:id="rId2"/>
    <p:sldLayoutId id="2147484606" r:id="rId3"/>
    <p:sldLayoutId id="2147484605" r:id="rId4"/>
    <p:sldLayoutId id="2147484604" r:id="rId5"/>
    <p:sldLayoutId id="2147484603" r:id="rId6"/>
    <p:sldLayoutId id="2147484602" r:id="rId7"/>
    <p:sldLayoutId id="2147484601" r:id="rId8"/>
    <p:sldLayoutId id="2147484609" r:id="rId9"/>
    <p:sldLayoutId id="2147484600" r:id="rId10"/>
    <p:sldLayoutId id="2147484599" r:id="rId11"/>
    <p:sldLayoutId id="2147484598" r:id="rId12"/>
    <p:sldLayoutId id="2147484597" r:id="rId13"/>
    <p:sldLayoutId id="2147484596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4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_Worksheet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oleObject" Target="../embeddings/Microsoft_Excel_97-2003_Worksheet6.xls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7.xls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8.xls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80728"/>
            <a:ext cx="8329736" cy="40324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REPORT ATTIVITA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’ 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SALA PARTO E PRONTO SOCCORSO OSTETRICO-GINECOLOGICO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ANNO 2013</a:t>
            </a:r>
          </a:p>
        </p:txBody>
      </p:sp>
      <p:sp>
        <p:nvSpPr>
          <p:cNvPr id="18434" name="CasellaDiTesto 2"/>
          <p:cNvSpPr txBox="1">
            <a:spLocks noChangeArrowheads="1"/>
          </p:cNvSpPr>
          <p:nvPr/>
        </p:nvSpPr>
        <p:spPr bwMode="auto">
          <a:xfrm>
            <a:off x="539552" y="6237312"/>
            <a:ext cx="7651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800" b="1" dirty="0" smtClean="0">
                <a:latin typeface="Constantia" pitchFamily="18" charset="0"/>
              </a:rPr>
              <a:t>Dipartimento Materno Infantile Pediatrico Direttore Prof. L. </a:t>
            </a:r>
            <a:r>
              <a:rPr lang="it-IT" sz="1800" b="1" dirty="0" err="1" smtClean="0">
                <a:latin typeface="Constantia" pitchFamily="18" charset="0"/>
              </a:rPr>
              <a:t>Frigerio</a:t>
            </a:r>
            <a:endParaRPr lang="it-IT" sz="1800" b="1" dirty="0">
              <a:latin typeface="Constantia" pitchFamily="18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24000" y="2912733"/>
          <a:ext cx="6864424" cy="1032534"/>
        </p:xfrm>
        <a:graphic>
          <a:graphicData uri="http://schemas.openxmlformats.org/drawingml/2006/table">
            <a:tbl>
              <a:tblPr/>
              <a:tblGrid>
                <a:gridCol w="6864424"/>
              </a:tblGrid>
              <a:tr h="103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latin typeface="Gill Sans"/>
                        <a:ea typeface="Times New Roman"/>
                        <a:cs typeface="Times New Roman"/>
                      </a:endParaRPr>
                    </a:p>
                  </a:txBody>
                  <a:tcPr marL="41090" marR="410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2" name="Immagine 1" descr="cartaintestata-top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471237"/>
              </p:ext>
            </p:extLst>
          </p:nvPr>
        </p:nvGraphicFramePr>
        <p:xfrm>
          <a:off x="323528" y="2492896"/>
          <a:ext cx="3581401" cy="29498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60584"/>
                <a:gridCol w="1102264"/>
                <a:gridCol w="91855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Para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N°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452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Nullipara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1876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50.0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452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Pluripara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1505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40.1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452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+mj-lt"/>
                        </a:rPr>
                        <a:t>Pre-TC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372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9.9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452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Totale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3753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100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92" name="Titolo 1"/>
          <p:cNvSpPr txBox="1">
            <a:spLocks/>
          </p:cNvSpPr>
          <p:nvPr/>
        </p:nvSpPr>
        <p:spPr bwMode="auto">
          <a:xfrm>
            <a:off x="1959694" y="260648"/>
            <a:ext cx="5400005" cy="675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PARITA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’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102626413"/>
              </p:ext>
            </p:extLst>
          </p:nvPr>
        </p:nvGraphicFramePr>
        <p:xfrm>
          <a:off x="3995936" y="1700808"/>
          <a:ext cx="50405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78168"/>
              </p:ext>
            </p:extLst>
          </p:nvPr>
        </p:nvGraphicFramePr>
        <p:xfrm>
          <a:off x="5220072" y="2060848"/>
          <a:ext cx="3181351" cy="42513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54332"/>
                <a:gridCol w="818062"/>
                <a:gridCol w="908957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Settimana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N°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&lt;=22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23-24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0.2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25-28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0.5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29-32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33-36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214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5.7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37-40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2931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78.1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41-42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495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13.2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3753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" name="Titolo 1"/>
          <p:cNvSpPr txBox="1">
            <a:spLocks/>
          </p:cNvSpPr>
          <p:nvPr/>
        </p:nvSpPr>
        <p:spPr bwMode="auto">
          <a:xfrm>
            <a:off x="0" y="188640"/>
            <a:ext cx="5401171" cy="819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it-IT" sz="40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EPOCA GESTAZIONALE</a:t>
            </a:r>
            <a:endParaRPr lang="it-IT" sz="4000" b="1" dirty="0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23126"/>
              </p:ext>
            </p:extLst>
          </p:nvPr>
        </p:nvGraphicFramePr>
        <p:xfrm>
          <a:off x="755576" y="2060848"/>
          <a:ext cx="3181351" cy="42513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54332"/>
                <a:gridCol w="818062"/>
                <a:gridCol w="908957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Settimana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N°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&lt;=22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23-24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25-28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29-32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33-36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188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37-40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2997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78.2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41-42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488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12.7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3836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2" name="Segnaposto testo 2"/>
          <p:cNvSpPr txBox="1">
            <a:spLocks/>
          </p:cNvSpPr>
          <p:nvPr/>
        </p:nvSpPr>
        <p:spPr bwMode="auto">
          <a:xfrm>
            <a:off x="755576" y="1291371"/>
            <a:ext cx="3168352" cy="6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t-IT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2012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Segnaposto testo 2"/>
          <p:cNvSpPr txBox="1">
            <a:spLocks/>
          </p:cNvSpPr>
          <p:nvPr/>
        </p:nvSpPr>
        <p:spPr bwMode="auto">
          <a:xfrm>
            <a:off x="5220072" y="1291371"/>
            <a:ext cx="3228886" cy="6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t-IT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2013</a:t>
            </a:r>
            <a:endParaRPr kumimoji="0" lang="it-IT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Parentesi graffa aperta 13"/>
          <p:cNvSpPr/>
          <p:nvPr/>
        </p:nvSpPr>
        <p:spPr>
          <a:xfrm>
            <a:off x="971600" y="2996952"/>
            <a:ext cx="214312" cy="1857375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059832" y="2996953"/>
            <a:ext cx="864096" cy="19442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Parentesi graffa aperta 15"/>
          <p:cNvSpPr/>
          <p:nvPr/>
        </p:nvSpPr>
        <p:spPr>
          <a:xfrm>
            <a:off x="5220072" y="2996952"/>
            <a:ext cx="288032" cy="1857375"/>
          </a:xfrm>
          <a:prstGeom prst="leftBrac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524328" y="3068960"/>
            <a:ext cx="881509" cy="19442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150652" y="5373216"/>
            <a:ext cx="8741828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dirty="0">
                <a:solidFill>
                  <a:srgbClr val="002060"/>
                </a:solidFill>
                <a:latin typeface="+mj-lt"/>
              </a:rPr>
              <a:t>%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modalita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’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parto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sul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totale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dei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parti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: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3701 (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esclusi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aborti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&lt;22sett)</a:t>
            </a:r>
          </a:p>
          <a:p>
            <a:pPr eaLnBrk="0" hangingPunct="0"/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eaLnBrk="0" hangingPunct="0"/>
            <a:r>
              <a:rPr lang="en-US" sz="1800" dirty="0">
                <a:solidFill>
                  <a:srgbClr val="002060"/>
                </a:solidFill>
                <a:latin typeface="+mj-lt"/>
              </a:rPr>
              <a:t>%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modalita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’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parto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sul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totale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dei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travagli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: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3182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travagli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47646"/>
              </p:ext>
            </p:extLst>
          </p:nvPr>
        </p:nvGraphicFramePr>
        <p:xfrm>
          <a:off x="177490" y="1268760"/>
          <a:ext cx="4034470" cy="33877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26158"/>
                <a:gridCol w="720080"/>
                <a:gridCol w="936104"/>
                <a:gridCol w="1152128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 parti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 travagli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Eutocico</a:t>
                      </a:r>
                      <a:endParaRPr kumimoji="0" lang="it-I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2814</a:t>
                      </a:r>
                      <a:endParaRPr lang="it-IT" sz="1600" b="1" u="none" dirty="0"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76,0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88,4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Ventosa</a:t>
                      </a:r>
                      <a:endParaRPr kumimoji="0" lang="it-IT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it-IT" sz="1600" b="1" u="none" dirty="0"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1,9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2,2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TC elettivi</a:t>
                      </a:r>
                      <a:endParaRPr kumimoji="0" lang="it-I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519</a:t>
                      </a:r>
                      <a:endParaRPr lang="it-IT" sz="1600" b="1" u="none" dirty="0"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14,0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+mn-cs"/>
                        </a:rPr>
                        <a:t>0,0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TC travaglio</a:t>
                      </a:r>
                      <a:endParaRPr kumimoji="0" lang="it-I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348</a:t>
                      </a:r>
                      <a:endParaRPr lang="it-IT" sz="1600" b="1" u="none" dirty="0"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8,1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9,4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kumimoji="0" lang="it-I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3753</a:t>
                      </a:r>
                      <a:endParaRPr lang="it-IT" sz="1600" b="1" u="none" dirty="0"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3182 </a:t>
                      </a:r>
                      <a:endParaRPr lang="it-IT" sz="16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150652" y="131733"/>
            <a:ext cx="5789500" cy="674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MODALITA’ PARTO</a:t>
            </a: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945289804"/>
              </p:ext>
            </p:extLst>
          </p:nvPr>
        </p:nvGraphicFramePr>
        <p:xfrm>
          <a:off x="4211960" y="806321"/>
          <a:ext cx="4868380" cy="442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5543" y="548680"/>
            <a:ext cx="7200800" cy="1008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dirty="0" smtClean="0">
                <a:cs typeface="Times New Roman" pitchFamily="18" charset="0"/>
              </a:rPr>
              <a:t>PARTO</a:t>
            </a:r>
            <a:r>
              <a:rPr lang="it-IT" dirty="0" smtClean="0"/>
              <a:t> IN ACQUA</a:t>
            </a:r>
            <a:endParaRPr lang="it-IT" dirty="0"/>
          </a:p>
        </p:txBody>
      </p:sp>
      <p:pic>
        <p:nvPicPr>
          <p:cNvPr id="15362" name="Picture 2" descr="https://encrypted-tbn3.gstatic.com/images?q=tbn:ANd9GcRQOfhHRwgSioPsTd_75GLYUqKE1FZNcXSW60FJWTAyEr7Pgt_K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43200"/>
            <a:ext cx="3600400" cy="3240360"/>
          </a:xfrm>
          <a:prstGeom prst="rect">
            <a:avLst/>
          </a:prstGeom>
          <a:noFill/>
        </p:spPr>
      </p:pic>
      <p:pic>
        <p:nvPicPr>
          <p:cNvPr id="15363" name="Picture 3" descr="C:\Users\Roberto\Documents\Bruna\Foto\FOTO SALA PARTO\IMG_6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816424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39552" y="260648"/>
            <a:ext cx="802838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DONNE  ARRUOLATE N° 109</a:t>
            </a:r>
          </a:p>
          <a:p>
            <a:pPr algn="ctr"/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37344"/>
              </p:ext>
            </p:extLst>
          </p:nvPr>
        </p:nvGraphicFramePr>
        <p:xfrm>
          <a:off x="2141477" y="1340768"/>
          <a:ext cx="4824534" cy="148336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94B6D2">
                        <a:tint val="92000"/>
                        <a:satMod val="170000"/>
                      </a:srgbClr>
                    </a:gs>
                    <a:gs pos="15000">
                      <a:srgbClr val="94B6D2">
                        <a:tint val="92000"/>
                        <a:shade val="99000"/>
                        <a:satMod val="170000"/>
                      </a:srgbClr>
                    </a:gs>
                    <a:gs pos="62000">
                      <a:srgbClr val="94B6D2">
                        <a:tint val="96000"/>
                        <a:shade val="80000"/>
                        <a:satMod val="170000"/>
                      </a:srgbClr>
                    </a:gs>
                    <a:gs pos="97000">
                      <a:srgbClr val="94B6D2">
                        <a:tint val="98000"/>
                        <a:shade val="63000"/>
                        <a:satMod val="170000"/>
                      </a:srgbClr>
                    </a:gs>
                    <a:gs pos="100000">
                      <a:srgbClr val="94B6D2">
                        <a:shade val="62000"/>
                        <a:satMod val="17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690406"/>
                <a:gridCol w="1525950"/>
                <a:gridCol w="1608178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u="sng" dirty="0" smtClean="0">
                          <a:solidFill>
                            <a:srgbClr val="002060"/>
                          </a:solidFill>
                        </a:rPr>
                        <a:t>Numero</a:t>
                      </a:r>
                      <a:endParaRPr lang="it-IT" u="sng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u="sng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it-IT" u="sng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b="1" dirty="0" smtClean="0"/>
                        <a:t>Parto in acqua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dirty="0" smtClean="0"/>
                        <a:t>73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dirty="0" smtClean="0"/>
                        <a:t>67.0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b="1" dirty="0" smtClean="0"/>
                        <a:t>Parto a terra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dirty="0" smtClean="0"/>
                        <a:t>36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dirty="0" smtClean="0"/>
                        <a:t>33.0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Totale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109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490000150"/>
              </p:ext>
            </p:extLst>
          </p:nvPr>
        </p:nvGraphicFramePr>
        <p:xfrm>
          <a:off x="1547664" y="2924944"/>
          <a:ext cx="5760640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90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TEMPO IN VASCA E TIPO DI PARTO</a:t>
            </a:r>
            <a:endParaRPr lang="it-IT" sz="4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574616"/>
              </p:ext>
            </p:extLst>
          </p:nvPr>
        </p:nvGraphicFramePr>
        <p:xfrm>
          <a:off x="395536" y="1476023"/>
          <a:ext cx="3384376" cy="2225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29676"/>
                <a:gridCol w="946588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Tempo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&lt;1 ora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32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29.4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1-2 ore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44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40.4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2-3 ore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23.9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&gt;4 ore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6.4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109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796069"/>
              </p:ext>
            </p:extLst>
          </p:nvPr>
        </p:nvGraphicFramePr>
        <p:xfrm>
          <a:off x="5328084" y="1501184"/>
          <a:ext cx="3384376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29676"/>
                <a:gridCol w="946588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Tempo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&lt;1 ora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30.1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1-2 ore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31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42.5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2-3 ore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20.5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&gt;4 ore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6.8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295004" y="1484784"/>
            <a:ext cx="9632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ACQUA</a:t>
            </a:r>
            <a:endParaRPr lang="it-IT" sz="2000" b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2699792" y="2613704"/>
            <a:ext cx="864096" cy="36004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668344" y="2613704"/>
            <a:ext cx="864096" cy="360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247260473"/>
              </p:ext>
            </p:extLst>
          </p:nvPr>
        </p:nvGraphicFramePr>
        <p:xfrm>
          <a:off x="299864" y="3573016"/>
          <a:ext cx="43441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3395553425"/>
              </p:ext>
            </p:extLst>
          </p:nvPr>
        </p:nvGraphicFramePr>
        <p:xfrm>
          <a:off x="4776610" y="3573016"/>
          <a:ext cx="43441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38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EPISIOTOMIA E TIPO </a:t>
            </a:r>
            <a:r>
              <a:rPr lang="it-IT" sz="40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DI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PARTO</a:t>
            </a:r>
            <a:endParaRPr lang="it-IT" sz="4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24752"/>
              </p:ext>
            </p:extLst>
          </p:nvPr>
        </p:nvGraphicFramePr>
        <p:xfrm>
          <a:off x="395536" y="3573016"/>
          <a:ext cx="8208912" cy="1722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14417"/>
                <a:gridCol w="2305766"/>
                <a:gridCol w="1955023"/>
                <a:gridCol w="18337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Episiotomia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SI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Episiotomia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NO </a:t>
                      </a:r>
                      <a:endParaRPr lang="it-IT" sz="1800" b="1" dirty="0" smtClean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TOTALE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Parto</a:t>
                      </a:r>
                      <a:r>
                        <a:rPr lang="it-IT" sz="1800" baseline="0" dirty="0" smtClean="0">
                          <a:latin typeface="+mj-lt"/>
                        </a:rPr>
                        <a:t> in ACQUA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0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73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73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Parto in TERRA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4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32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36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Totale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4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105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109</a:t>
                      </a:r>
                      <a:endParaRPr lang="it-IT" sz="1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514534"/>
              </p:ext>
            </p:extLst>
          </p:nvPr>
        </p:nvGraphicFramePr>
        <p:xfrm>
          <a:off x="2339752" y="1556792"/>
          <a:ext cx="4104456" cy="1463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28192"/>
                <a:gridCol w="1008112"/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Episiotomia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SI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3.7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NO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105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96.3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109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100.0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3353438" y="4073804"/>
            <a:ext cx="576064" cy="360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76200">
                <a:solidFill>
                  <a:schemeClr val="tx1"/>
                </a:solidFill>
                <a:beve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1775"/>
              </p:ext>
            </p:extLst>
          </p:nvPr>
        </p:nvGraphicFramePr>
        <p:xfrm>
          <a:off x="467544" y="1196752"/>
          <a:ext cx="3456384" cy="30137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52128"/>
                <a:gridCol w="1080120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PESO 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N°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% 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+mj-lt"/>
                        </a:rPr>
                        <a:t>&lt;2500 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+mj-lt"/>
                        </a:rPr>
                        <a:t>2 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2.7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2501-3000 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+mj-lt"/>
                        </a:rPr>
                        <a:t>12 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16.4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+mj-lt"/>
                        </a:rPr>
                        <a:t>3001-3500 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+mj-lt"/>
                        </a:rPr>
                        <a:t>36 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49.3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+mj-lt"/>
                        </a:rPr>
                        <a:t>3501-4000 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+mj-lt"/>
                        </a:rPr>
                        <a:t>18 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24.7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+mj-lt"/>
                        </a:rPr>
                        <a:t>&gt; </a:t>
                      </a:r>
                      <a:r>
                        <a:rPr lang="it-IT" sz="18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4000</a:t>
                      </a: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+mj-lt"/>
                        </a:rPr>
                        <a:t>5 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6,8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+mj-lt"/>
                        </a:rPr>
                        <a:t>Totale 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2060"/>
                          </a:solidFill>
                          <a:latin typeface="+mj-lt"/>
                        </a:rPr>
                        <a:t>73 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467544" y="188640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IL NEONATO E IL PARTO IN ACQUA</a:t>
            </a:r>
            <a:endParaRPr lang="it-IT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13627"/>
              </p:ext>
            </p:extLst>
          </p:nvPr>
        </p:nvGraphicFramePr>
        <p:xfrm>
          <a:off x="467543" y="4365104"/>
          <a:ext cx="8136905" cy="2514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75325"/>
                <a:gridCol w="530560"/>
                <a:gridCol w="726962"/>
                <a:gridCol w="1109578"/>
                <a:gridCol w="591775"/>
                <a:gridCol w="739719"/>
                <a:gridCol w="1510857"/>
                <a:gridCol w="509338"/>
                <a:gridCol w="642791"/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Assistenza 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N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err="1" smtClean="0">
                          <a:latin typeface="+mj-lt"/>
                        </a:rPr>
                        <a:t>Apgar</a:t>
                      </a:r>
                      <a:r>
                        <a:rPr lang="it-IT" dirty="0" smtClean="0">
                          <a:latin typeface="+mj-lt"/>
                        </a:rPr>
                        <a:t> 5’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N°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Pelle</a:t>
                      </a:r>
                      <a:r>
                        <a:rPr lang="it-IT" baseline="0" dirty="0" smtClean="0">
                          <a:latin typeface="+mj-lt"/>
                        </a:rPr>
                        <a:t> a pelle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N°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Sala</a:t>
                      </a:r>
                      <a:r>
                        <a:rPr lang="it-IT" baseline="0" dirty="0" smtClean="0">
                          <a:latin typeface="+mj-lt"/>
                        </a:rPr>
                        <a:t> Nascita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&lt;5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SI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Isola</a:t>
                      </a:r>
                      <a:r>
                        <a:rPr lang="it-IT" baseline="0" dirty="0" smtClean="0">
                          <a:latin typeface="+mj-lt"/>
                        </a:rPr>
                        <a:t> Neonatale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5-7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NO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Nido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&gt;7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73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652657501"/>
              </p:ext>
            </p:extLst>
          </p:nvPr>
        </p:nvGraphicFramePr>
        <p:xfrm>
          <a:off x="3923928" y="836712"/>
          <a:ext cx="50158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99226"/>
              </p:ext>
            </p:extLst>
          </p:nvPr>
        </p:nvGraphicFramePr>
        <p:xfrm>
          <a:off x="224482" y="1124744"/>
          <a:ext cx="3744416" cy="554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48856"/>
                <a:gridCol w="1318236"/>
                <a:gridCol w="1177324"/>
              </a:tblGrid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anno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Numero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23.7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911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999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1015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25.1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976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2006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1000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2007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1013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24.2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2008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906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21.5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2009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1015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2010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995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24.8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2011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917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23.2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909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23.9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b="1" u="sng" dirty="0" smtClean="0">
                          <a:solidFill>
                            <a:srgbClr val="FF0000"/>
                          </a:solidFill>
                          <a:latin typeface="+mj-lt"/>
                        </a:rPr>
                        <a:t>2013</a:t>
                      </a:r>
                      <a:endParaRPr lang="it-IT" sz="2000" b="1" u="sng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sng" dirty="0" smtClean="0">
                          <a:solidFill>
                            <a:srgbClr val="FF0000"/>
                          </a:solidFill>
                          <a:latin typeface="+mj-lt"/>
                        </a:rPr>
                        <a:t>867</a:t>
                      </a:r>
                      <a:endParaRPr lang="it-IT" sz="2000" b="1" u="sng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sng" dirty="0" smtClean="0">
                          <a:solidFill>
                            <a:srgbClr val="FF0000"/>
                          </a:solidFill>
                          <a:latin typeface="+mj-lt"/>
                        </a:rPr>
                        <a:t>23.1</a:t>
                      </a:r>
                      <a:endParaRPr lang="it-IT" sz="2000" b="1" u="sng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31" name="AutoShape 4" descr="data:image/jpeg;base64,/9j/4AAQSkZJRgABAQAAAQABAAD/2wCEAAkGBhQSERUUExQWFBQWGBQWGBcVFRgWFBcXFBQXFxcVFRQXHCYeGBwjGRQYHy8gIycpLCwsFR4xNTAqNSYrLCkBCQoKDgwOGg8PGiwkHyQsLCwsLCwsLCwsLCwpLCwsLCwsLCwsLCwsLCwsLCwsLCwsLCksLCwsLCksLCwsLCwsLP/AABEIAMIBAwMBIgACEQEDEQH/xAAcAAACAwEBAQEAAAAAAAAAAAAEBQIDBgABBwj/xAA+EAABAwIEAwYEBQMDAgcAAAABAAIRAyEEEjFBBVFhBiJxgZGhEzKxwUJS0eHwFCNikqLxB3IVM0OCssLi/8QAGgEAAgMBAQAAAAAAAAAAAAAAAgMAAQQFBv/EACoRAAICAQQBBAICAgMAAAAAAAABAhEDBBIhMUETIjJRcYFhkRThBUKx/9oADAMBAAIRAxEAPwDO00QxIMPiyCIJ7sRePpqtDhnh7ZHjEz43WWWBqO6xyyK6LGaLsVWyMc7kF6xhAuD6ITjL/wC1HMx7E/ZZ4K5JBzdRbEjeKkVGOccxaWGPEyT/ADkpf1eZ7jaGl0EAD5yXE+M7oTiXD3UqneIMtaQRtIuD1H3Qn9VFPu6ucZPTT7LrRiu0c6Tb4L8TxF7Xd06G/Ij7q7uul7JFpInTqOiWOs0GxiD5HX3R/CX96eQP00Rpci5JKPBbTxFu8JEjxvOh8lsezeMzsiZjQ7+ayuIYxmtmvAMg73jK0a6bLT9l2gMNtmkHmCl6raoNPsPTbnNNdDyFEtXsr0rjWdUDqYIajunoh38NB1bTPU02k+pCYlX0uGvdtHiY9tU2OWa6YLhF9oUjC8zYbCw9F6WJweEyYD2nrsDe2s7ckuxFAtJa4QR/JCGUpPsuKS6BHNVbmokttJsOZ0QDuKU5gS7ygIo4pT6AnlhDs9cxUvYrGcRputcHpf1GyJxRzkQRAADbgWH7ypPFKHZcMsZdCx7FSWoypTj/AJn6KktulWNPaTF49ivptUXtUsgE9qqDboqo1VsYiso5jFa1i9YxXNYqshFrFYGKbWqYapZCAYvcitFPopCkVfJRTkXK3KuUIfP8S9zXwHAB0EGOdoM9QmuB4VWkOfXa2CCBJuAbi5EGOhU8Z2Irugh9OQIhzjljlYJrgsFiqbcs0R55vcsldOOGTXJj9ePgYYaq/RpP2VfEcM98BpYZInMYE9Aq24Wof/NrBo5M094U6GGoA6l7v8naKY9I487uf7KyZ4NUIuLYd9J+apSFRpmbk+hBkapY7D0qoHwiabr91xls8pNwfFbs4amdWNPiAeXND1ezeHdc0wCPyktPmWm61QwtLl8mOWaPhHz6ph303Q4QeuhHJNOG4Wbi0giNxK1T+zTT3QSWbBxks6sdr5GfJCjhLqRjKTyLRIPohyOUI9B4XHI+X+j2m2myk2YzNEX1OUEiT4SquE41/dlxyuZIbaxsYnU23K7GcNAAL9RmcZ/DIAEdYHuq69P4b8PGji5v+wkf/Fc+fHfZ0E74Rq2V3ZGRqWg3E7fqrX15IvMiUmodqWs7ha85QB3cpFt9QrqnEQ99pta/RZpvgakEv4jkdfK3kSb+SupcSqAfEBfk0zBpLfCYSLiXHPhZhAcSQb7WAgcjf2S13E3/ADgl7SbyQXt5cgRfonYsLkrEzyJM27O0JP4pPWn/APlU8S4pmaC4C1hAyk8h4IXA189NruYQvGaDnMEHn7x9gpiipZNrKyycYbkJeIcTc8m9gLRp4pa0ZrkaaCfZMGcOiZOv03+yFxmHdAyjSbD+eC6kYo5krKWZi69g3vE7c/M2Pon3C3uNMF3eLnQAbWDXZjPiG+6T8OY6HZrF1r301Pv7IviGJcxrADZp9oIn1PuFJwVVIrHKVvb4HFWj0P8AOqGLbqrBY2TrJ3HlKLrs7087rmanAoe5HT0+Zz4Z1MKLwrWBQesZqBXhQY1XPCixqshJjVe1qiwK5rVCHNaphq9AUwFCE2lpEBwBbrIm+o9ipgASQ4G2wH1U31Bs5oHmD5keC6s/uASDJ1F7C+p6hP6QF2wWFynC5ICMnW4s7muo1nBpe4nkFTRwslW1mF7wxugt57r1e1dHnyNFj6ztTCe4TgwaLAk9Sp4PCCm2PVFNxHokyl4QSRY1hAvr9FIPVfxwoPxbWiYJ6BSImfYWyp1RLKiT0uNUjzHimFHGMOhTBDBeMcNc5jnMuYuHXkb5RzjZZ74wOQk5gDmBOxA2jQ3jzW3pRrIHVI+0PDKbaFWpSaB+NxAAuDJd4cysmfFXuX7N+l1F+yT58CIvAqON4EG43Ibl9wfRGYd+UEnYE+i8Lzo4FplliIdobmf5ZWVHhrVxnG57Ud6WROCdVwY7GcXNQkm24ko3gtZzwREtbEnYD+BaDh2HpAd5gdrJgQmfDOH4RrwSHNBIjK7K1pNhIG0+krq5MbjH2nPxyi5e4Y9n8K11KZdMA5NxPKdkXicFaMrh1MR7LJY3tOaBBzhoeTJMnleBr7+CPPbei0ZfjzpMh06eNvIALn4lK90UaclSVSC8TwsgSYA8zv4R7pZWwZJMAk2ubWG0J9w6ocXRD6dVmVry0Oc0uFg0/LMHXWUe7soB3jUMnWGwPIStKyZvqhTx4PLsw1Sm4CQ1rSbDUjKDqB4W8ZQmMwbix4BnMZE6iIk/X2Wh4nRio8flLmgdAbe0eqXUqEk6AD5nHQDr+iRkyzk+TRixQxp0uyrgWBcGB51n5t5Gspu5uYE7iJ6jmPD7+KCbxxtBwpsByGZP4h/mRvMach5L3Dcbo1mZ5yOJPdOhGzukiLKSWXNG0rQvbjwu3xYV8QCxN0PXrCYBE2t49El41i3iqHUhMt1FxqdxoUvpcQzGXHvb5rOB8UWPBFrnhg5MklyuUauthy0iSDI5EKLQqKmMzZbXAEmbE72VtIrJl+Q7H8QhgV7QqqYRFFsoAz0BSCsFFePZG6uiin4vI+/6PU5kN1/FqSeXMrmtjTfwKl6eQhG5JoFRpni5erkARmQcrTY9LalF4HCfDbJ+Yqs1R8zp7skfqp0QT3nnvH0A5L1DfB59IKBJOtl58STbQe5VdV2w3UH1sohu2pS6LbLKlUN3urgAkucl0lNKNUZZJgBHVCZclWLwE3GqX/EewpzQxrHaFe1sCHaI0xF12DYHjjmnVazh2Np1hBjMemqxNbhpF1W17xZmbxuB5JiSYEl9G+4tgxVblcAYs18QWuGwP8F+iwXESWHKb5SZ+g+q2PZjGZmGk/PABOd0kD/LkIKyHanEd+LTfNG5Byyf9PuuVk03pZ010zsafVericX2hXS4kWuEaSJHTSE8oPzM5i4Pn/PZZSrJvqmvBy5+jy0GxgA+sgp+TKsStjcWJ5XUTQ8M7YV6TQx4Dm6HY2se8PVU1jg3P71Ci0uO7TcuNhIMSSfdWcB7NnGVqtBtR1Mta+pmDQQHZgGhwOoOYmxBtZNuznYh9WlUbi2GlVpVCGvbN8pB0dao090hw5kWIWDLGMHuhKr5r8mmEpP2yXQV2MqtYXUMgY2o4mnaGNLS4Fhm4JEEHeD0nWVcM5gIIEeo8p+yxOOwLsNFPMHgNEHvSRoLkkzbeUbh+19aGtcGvNmjMO8drkG/omw3NX2Intvkq4/wsfFLnOLS4AuAj8IAmdrDqsjUe6oYY3uBzsoG4k5XHqRFzzWu4lhXV6md7rB0kDR0NIy32k/7Qq69IMAAAk91gH1hasekjJ3JGfJrvTjUeRR2f4XFSajBUmzgTYW9/DRXcS7OU6k5KbaWU2yAi3M5YzDw0TrDUPhgc/qiy2bjf+QtTioO4qjB/kTyfNnzniOBNFzWyCXaEfKTyvcH6oKvhM4BaQ1wPgDzzeW63PHeDNqsI0dqCNjsVjcPUIcQ4Q9ph3UjfzTOMsaYSbxvdENwGHIptsYvHIw4gxzuEfSamGKqy0SNb8oQa87rMDxy3eGdzTZlkjX0WsTAYeRqQeiX0rkeITunTsskUaGUspEbz4oMVZMbST/PVM6ggEpVR18lbSRabYt4bj3vxNdpdNNkACBYzGuuxTZr5VbMOxpcWtDS75iAAT4ka6r1jY5+ap98Byab4LJXKMrlADL0X/ELWgHLMuJ3i8DzIR7nhC4duWmBuRJ/RTiV6ZnBLqT5vsg61bl4+v7K7H1wyGNud+gQjPpcqJAM9Y6TyKOY2e6dLoGjJKPZLRDhG4/nkmNCn0LsRTNN1kTheMEaoyvQDhOoKVVcEZ6dPuiSsVafY6p8dp7/AM8UdRxDXDORkZ+d1gejW6u8gs3SqBnytBPMifqnHD+DVKxz1TlYPxO5f4t/4Casa7YickujR8I4kXua2kwuEj5gLjkGtsBveVveH9lcJma+pRpVKgs1zqbSQJsJIvHVfNMHxP4bi2jZuhcfnd4nYdAvonAMc405fr7oNRB7faKw5fTybmhX2+/6V08Sx1XCtbTxAvlADW1Y/C7YO5O8jbT4/geF1qDnfFo1WNaQHOdTeGtdplc4iAdLSv09hT3Qp1KYcCHAEGxBEgjkQdVyZy3RcJHpsHtayQ4/g+K9icS1td9TOWTTgujunK4EZpB6rXVe1NGCS7NsMoIkxMXtpfyKN7Sdh2kCphWta9oM0hZr2x8rdmnlttbVfLMPWkGWmndxDTq0FxsRzt7KQ0mOUbtuisurmpVSRf2i4y+q4HckhoGmhJA6QNVHsngnuq56jYAMNB1vq6/oPEqGBf8AEeQGgFlg43Inl1MLR8Iw4aWxeXXOs+J5rVHE4y74+jJLMpRqufsKfRk9Al1BvxKhfs2Wt8vmP0HqmnGj8OmY3sqcJQDKYBtlBzfVx9StUXUbOdKLctpTWeAJKqoYqRGm/kZ/RV162cgRDYB9bgIdzof5QjcbQq3GRbjK8DUCef6LJcQZmdmiHDXrH15jpZO+LmW+F0krPmCLuH8n+ckuKpmm7QU3iGdoEFsWB2MIrB1aJEPL2uvJ1b7SVn8TjHU3tBuwiwJMtjVo9fRUYDjTXlw+UgnXcTqOfgsGuinFI6mifNm4o4OlILaoPiRHhKudw5oJLXuYTfuuzN/0lYHGcYcDDcpHVgn1CQ4vGOJmTfqQuUsLOk5I+r1i9rT/AHGPGhtDr9AhKJ18l874XxN9N4dd9iILjF1uMBjM7ATAJuROnmUE8biHFph8ryVBdKUGSXi8lciBM+y48VaXhozHb5R15rzMA28W9Uue51R07bBemSs4FkwZcTzU6o/CPE/oogQpU7nqUQDCaGJ+Aw1MuZ2gB06rypj/AIgznV0W+yo4mbZeQS/heIiWnn9UxK1YDXA+4YHX3by69Ezp4NpjMG30n6X1SSnUy3M+A36LsdXNSCbcgNvNElyZ5KzT0OHsaZygRqYQnFeM5u635UpwvEKju450jrr0vurMOG55eQGjcmL+SOueRbjSH/Z7hhcRb9lpuEcXa/E/DYZp0wAXbPeTqOgi3O/RYp/acQadNuSmZGaTmIjltPqieDvNMZtMxtztv4IqbuzPKNH2fCYuIGyZgr57w7jjWAF5LidALn02TTH9r4pZWNcCbBxtr+Ub2XLy4fdwdbRZ5KLU+l0W8Z7X5HFrCAGmC92ltYCw+JxVOtWewn5w5x0yg5vmHI3HqlHazioBbhw7+47K5w/K06BLMbjvhSJ751G45ArbixxS4E5JzbuRfhcWKTnUnU4uRnEljz0dtI2K1fCrNbtpY63Oi+ecPqZ6gJcRBDjBgWMgLc4Op8ribc+qPIkiotjPjYmnPIg+Upfhq/x6RadTDXjwcQ+fGE5xFHOwt5hIOzdOPj7O+K4ZTq0G4nx1QRrZ+CStZL+0E1WX6JXij3p8fqE5rN/5SvGcGz7gA/lsT0JRpmeaF+LEjXy1kLNUH5Xunb7XTbEUXUHESSydCbJLxGiKb2ua8uzAmDbLB+X3Q1yOhyqO4nW+KIA+UWdzOXT+cllafET+IT1Fj6LR1cziWsuBBHPSYjzhZjFYdzHEOa5skxmBEidp1XO1aVo62jdRokDJ7hIJ209lM4GoTpPiQgjqPEI6lint0PkbrC7XR1cMIS+d/oNwWDfPyEx+WT9AtPhsSGtAdLf+4ELNYbjUagjq0ot/FWnVxPjP3SXKf0dCOnwNcM09Kt+U+hV4xJ3APsfZYscWDT3bHxP6JnwjjpqPLCNBObryhRLd2hGbEocqVmj/AKkcj7LxC516r9OJlsT4zEZjA0H8lUtPj5IocJfyVhwpbqF6HiqOBYKJ3/nmiaeIbSGY3Ow+6qNAu/norBwY/NVsBo2bnl4KUC2L34k1HOMWPLQeaqZw9xMjVMmYbO6Pwt2Gkq7EV8vcaJcf5dH1wgdwDWqFsB5kxNth1VlLGtdafZW18F3SXfM6L+6Hp8PgE76f6jH3RRYLSYc2mMrI+ZwzCbATpKqxHDagdLoPUPafaVFtWawjQQB4Cyy4ovGrXA+BVvJsLjiU7NhgsJmMSJE2zC55ap1hXAODajmMNr5oBG1ysl2ZBDnvIIgZRPM3PsPdV8Q4qXOdB6T4ax5/RZ8uon/1HYtLib99n1eiKFJmapVa1o3LgJ6DmqKXaem6qBQio4aEjNA6NM+p9l8pw+Jc9uUOIMRrpEwfcpvg8U6kCGEtc8RO4G19tlysmSd8noMGlwuFpH2zhvEWUy6o+jSBkFz2MGYE2lxAshsb2dwXEnuq1A6R3QWOLXR1GjvNZjspxCszDuY0NMyXB13G1yRuo8PxWJouL89MsdGVrpaZJiAWzAi9wlrLNPhhT0uPa7JcS/6RUGtdkqVH62qwRfqwNjSJgoOpxNrAaTgWPZAAO8bg72W3wuKqvlrspIAPdJIvtcWWJ7QtzVcj25XEEsmLlty0EHWL+S6GDNKUtsjkarTRjDfHwaihVlsrOYuq9r3mgWiq8gd4TmDQTA2kXK7hXFS5gAkkjYSjWUs7NIfTdIO43Bt5iFvjHbycieVPhAVDH1XDv0yD00XmMx/wW5nbkW1VlbizpIgZvy6HxHMJHxPEfEewQQZcS13Ruo5qq56ot/Hu/wBFHE8U5wzU3WOsC/rqPJZvG3IOa8abkyUwdxgh7gILdB5b+evmgKzw5xf0/dV0w4Ro0HZioBQrCKT3Pc2WPZTqnK0WJY8EgXO2y84xhcM+jkfh2Mcbh1D+0Q4fLLPkIubQFneJ8JaMkt7zqbHzvmukTi0Td/qB9Aufm0spS3p9nTw5oqO2ujsXwosMtOdgOsQRHMfcKESnfB8Q1gkN11kyekyhOL4MMfLRDXbcjuB0QZtLKGNTu/s2aPVxlN4mqvoAyDmrQ20FVhsq1c9s6+OKI5U54FSy30JSgCStPw1kAKt1ITnSbSDsy5T+E3l7kLlPVM20nR4g6BmAcellc7EUz8wKCbr4KqpUjxK9AuTz7GbK9IfKBPW0eqXcSxc3mdgOZ/RV1m5R/kduQ5peagDp30aPuUcY+Rb+gxj/AIbbXedB9yiMHg8vfddx1+tlDBULlz7uPPlyCIq4iSANlHyAy60dVRirNGxkT5fv9FZg2SZ9F7xAXjkrj3QPiwHB8PJeIuZUP/AMY1t2Nf0DgT7wnHBqUvnkJWgwxzG//PglaiSumaMG6rR84djajT8LJ8MucAMwLcpcQJIK9PZLEAVHOpOy0zBMGXd6C5lu8N55L7fwrBUHNyPokONiYzGI0AAlqC4v2fxNNobRa51Ke6Rla8DYPY4gkdBCyubj0v7NuNRlxJ1+D43hOBse5pbUgTBiMw3sJ5T6J5wLsfVfWn4gyAggv+4my0rqz6R/v4TL/llGUkn80dE64HjqH9S1tbDBpqZcmYwBeZ5Rcb7hZc2Xe+FR08WmWKO71E/x3/6ajgXZfJhz8J+Vz5LnEHvnTMRNhyHLnK9wXYRpLTXOcg5iATBOwOlt/Fe9oO1T8PUp06FMPa0zVdeGj8jYF3XmP4CuDdrm13ljQc4JBB7pERcjlfbkVne1NNkTyNPb/sI4g+lQYYDWNAmAAEkp8Lo1JzUw/O0PDyJHMBp/DqIIjRaQ8DpudnqDObmHfLJ/xVeLpMp3AAEiY6w0LXp21K3+jm/8l7sKjD75MtgOB0sP/bYCA4vcZuS6AYzcgCYHRLTSPxTyILY2tcH+c0+44MrmOH4XtJ8CC0+zileKqBsyDN48912Yy9ts81FNySE+P4eHagGD6LJdocY0VQBcUzzuX731AGnjKc9pOO/BbDT33adB+ZfO8XxETcyfFTdXJsx42y/FVJdmDYkk20vsqMG1zzH5tuQn9EPTBcQQY+hTbCYSA5twSNZg3Gx2QUam0uAnjjpNO4MAstpaLexWLrjvkdT9VqQ/+0QdQQfPQ+sg+MrL1vnd4n6oZr2JfyNxfJsY4V0BEGiX0nSScvy2vbb7eaX0jaytqYh2ZrWz3eW5OpKbKpQp+So7ozUo9rn+gLNcaEK6VfVwYnMHCdxtfkUNmXn82GWN1JHqNNmhlTcX/ouwrZeFp8Ks9wxkulaGgssxc3cmHBy5QBXJQBVWq5RA1Ksw2HyjO/XYLylTjvO8gh+IYgnuj/3H/wCoXqYq+EebfAFxPicEgGXu35KvB0+ep3VFXCgObbVFNadE2ivA0osIsd1EOhxA0CnSeYF5tb0UaLJqW5CUKEyD8PYXU6rQc3moESZ20j6K0AbK4oCT4onhu4xzhrYX6kJ12doZsziYMENGxdGpOwH1SYM7gHMj2BTrDOc3L8IwW2v8rpHeDovBn2HKFlyq8hrwusZ9E4Dg2SHixgAmSMzh8zjzk8+SZYtuRhLy54noCJ0jLFh1WT4ZxKuGEZaTBHdOZ1QgkXluVoN/8gmVOv8AGtVdmA2Hdby0BusefHfk16bPT5QS19LNZxcBYgmWmR8rgbEX0KF+BhjVY40mk05y2Ja0uie7oPlFtkrx/FadCWMaACdBv/OaUUe0L3OiqC1vQkt8dLLPDTykuLr8mrPqoJ0+X/Z9LpcQadFKvWpgZn5QBu6PYlfLMR2va1xFGXHmTa31SnjParKAar3SdBqf2CP0Gn8uBKzt+D6VxbtzSpDukcpcYb5DU+yyuN7etqGc7XCIIbGXUG8mdl8wx3Fvju6DQH6+KrZLVohjUeRc5OSpm94h/wBSGukOY4jmAOfioU+3tJ9p8iI9FivitIufRA4mkDoI6ynqUvsz+jDyh7x6lh6jnPdWrBzj+FrHR0FhASRvAKP4MU2Z/wDUpkeRIcfVDMrEgtdMjQ/UJhg6FF4uIPiVN8vsZtUeC3CcFc3TI+fxMePdroPovf6epTID2kRoToRqL+yJbwZo+Vzh5g/ZFUcM9ogVSRyLQ4HylMWoa7EyxJ9CjEULP6iY91k67IcfEr6FXwwI2a6CJAMXG7D9iszjeDPYZIBGzm3b58j4pkZLJwXG4csUCQ2N/ojcHBZ3he/mAvRhCLlWUxlBm4m0bStKg48sCU1JUgLEMy6GxQ5TJ/DHvuIy7Tr6KLeEfmJ8h+q8/q8illf8Ho9Gljwq+3yDcPxJaeY5futFg8W12hvyOv7pWcANpCrNIt19VldSIrXZpwVyRM4i8D5vYH3IXJexkGFTHQ2+uyHoEz3t/qoPEkDYXP2Xsr1MDzkiOJEFvK8eamx9lHFmWg9VFjpTKF+BrhrtEeCm0d487e6HwL49kXTqAVQPzN+kofIuQZSOo8Fc6y8p07z/AAqyoyRbVQUydM2HMlNOHOulMEFoTbCQAs0/kzTF+1Iaux2UW8Ag6vFSzSSRsD9UJiMVItYfmOnkN0v+LJJG+p3P6JDryOjGXgPqY38T7u3nbokOP4o6oYBsquJ4wHuAx/N0LTbB1n6Kuxiio9B+GIaJWc4jizUqE7aJpxHFZWJC0qhsS+lAXtWuqS9QJULon8VSfVshy5SBVojR4BHgoulhkaLx7AqzbS3grIOuHcb2cmdbES2x1WRaE24fUc7ui/QlUDJDvDY06G45FFgDbzG3oln9LG91ayvlsVQBTj+ETJp2P5dj/wBpOngfZIfglz/h3BGs6jnZa5lUFRrUA++jhYH7FMlqMig4rll48cN6cuhYykAABoF4aavcyDBsV4Grz7u+T0CquAc0VW6ijYUXt5qWULjg28lyLJ8fQrkdsrgEZ8tt1EBT2C8zkL1MTzMjyoLKFNgB3XVDIUQ+fJOoUMMOImF7UqEVAfygfuuwbgb+qHZisxM8yqSAkOqXFSdGgeN1Z8d5uXeQt9EHg8I95kC3M2HqnFHDtZr3j7eiVPJGBUccp9F2HoXkq+pXa0c0LUxSEc8kzt/NAsMptm6MFEvrYguN9OSGxeLyjl9f2Xpqxp67pNjsRJQJDCqpUzFE4d9vBAtKlmhEQq4liJICDLlJ7MxJJjxXQwbk+AVMYiGZSF16cS0aN9T9gqnY1x0geAVFlxolUtMGFUXTqSfG6lSurRGWlQIVwYvHU0Yuwc2XNcRdc9kFV51VBWNcPxA80bRxoJus+2oiaVZQpo09J4OisD0hwuKcD0TWjiAQhoAMe0PEG3I7hBPw2UwR63+quZUVodIgrNmw7+V2acOdw4fQKKY5D0XgpjkB5K2pSjw5qsrmSi06Z1IyUlaOyrlFcoWLibBV5lJxsFWvWx6PMS7OcVBEYbBvqWaPM2aPNNsPwimy7++f9vpv5qSyxh2CotgfC8M54sLc9vVH4PhNOnd39x3+0eA381e7EE2FghquODbanksss0pdcDo40uRi7EHwCp/qpNr/AEHiUExpdd5t+UH6n9FY92wsOQSaGFpr+f0HgP1XofzVDQvXvhUWQxmIgJM90lXYytJQzSoGkWsUMXVhq4uhAY/EQQPNRkiuSAqleOqqkOJRFPDc1VDLSKpVtPDuOysFIg2urWVXToB1n7K6B3EW4BynTwBAufSVGpiqmjchPmSjKOFqmC5wAjQAA/dS0gXZOjw7mYVv9I0fvZWswTd5PmT9V5V4W0iwaD1bP3Cu0ACEUxbM3/UEBiKDdiCi63AZvDZ6WlDnhIGoI+isLoXvZC9Y47IirgY3KoNGFYVhVLHncA+x9kdh8QNifNJw5W0qsKUC0aKnX6+x/RXsqA7j1SbD4tGteChaBGbKuzhZRrYci4uPolxZPTwXf1L2aPPnf2MpGTEpjsWV43wEyuVAxXMX6aLlk/xZm3/KgB1NB4BeURLm+IXq5eiXxOE+zUPECBYchog6pXLlzkaQbEu7pXcJaMhO977+q5cr8FFzNF4Vy5RkRNioxJsVy5CEKKpUGLlygzwSqpU8TUPj9ly5RkiMaDBGgV2VcuUBPHlJ8bUObU6jdcuUGRD6IjLFrgW5ck6d83kFy5AipFrFXVebXPquXIkSIW3Rc4LlygABjmDkEnrheLkyPQKBHrwLlyMJBNAplhyuXIZFMKCGqarlyAiJBcuXKA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32" name="AutoShape 6" descr="data:image/jpeg;base64,/9j/4AAQSkZJRgABAQAAAQABAAD/2wCEAAkGBhQSERUUExQWFBQWGBQWGBcVFRgWFBcXFBQXFxcVFRQXHCYeGBwjGRQYHy8gIycpLCwsFR4xNTAqNSYrLCkBCQoKDgwOGg8PGiwkHyQsLCwsLCwsLCwsLCwpLCwsLCwsLCwsLCwsLCwsLCwsLCwsLCksLCwsLCksLCwsLCwsLP/AABEIAMIBAwMBIgACEQEDEQH/xAAcAAACAwEBAQEAAAAAAAAAAAAEBQIDBgABBwj/xAA+EAABAwIEAwYEBQMDAgcAAAABAAIRAyEEEjFBBVFhBiJxgZGhEzKxwUJS0eHwFCNikqLxB3IVM0OCssLi/8QAGgEAAgMBAQAAAAAAAAAAAAAAAgMAAQQFBv/EACoRAAICAQQBBAICAgMAAAAAAAABAhEDBBIhMUETIjJRcYFhkRThBUKx/9oADAMBAAIRAxEAPwDO00QxIMPiyCIJ7sRePpqtDhnh7ZHjEz43WWWBqO6xyyK6LGaLsVWyMc7kF6xhAuD6ITjL/wC1HMx7E/ZZ4K5JBzdRbEjeKkVGOccxaWGPEyT/ADkpf1eZ7jaGl0EAD5yXE+M7oTiXD3UqneIMtaQRtIuD1H3Qn9VFPu6ucZPTT7LrRiu0c6Tb4L8TxF7Xd06G/Ij7q7uul7JFpInTqOiWOs0GxiD5HX3R/CX96eQP00Rpci5JKPBbTxFu8JEjxvOh8lsezeMzsiZjQ7+ayuIYxmtmvAMg73jK0a6bLT9l2gMNtmkHmCl6raoNPsPTbnNNdDyFEtXsr0rjWdUDqYIajunoh38NB1bTPU02k+pCYlX0uGvdtHiY9tU2OWa6YLhF9oUjC8zYbCw9F6WJweEyYD2nrsDe2s7ckuxFAtJa4QR/JCGUpPsuKS6BHNVbmokttJsOZ0QDuKU5gS7ygIo4pT6AnlhDs9cxUvYrGcRputcHpf1GyJxRzkQRAADbgWH7ypPFKHZcMsZdCx7FSWoypTj/AJn6KktulWNPaTF49ivptUXtUsgE9qqDboqo1VsYiso5jFa1i9YxXNYqshFrFYGKbWqYapZCAYvcitFPopCkVfJRTkXK3KuUIfP8S9zXwHAB0EGOdoM9QmuB4VWkOfXa2CCBJuAbi5EGOhU8Z2Irugh9OQIhzjljlYJrgsFiqbcs0R55vcsldOOGTXJj9ePgYYaq/RpP2VfEcM98BpYZInMYE9Aq24Wof/NrBo5M094U6GGoA6l7v8naKY9I487uf7KyZ4NUIuLYd9J+apSFRpmbk+hBkapY7D0qoHwiabr91xls8pNwfFbs4amdWNPiAeXND1ezeHdc0wCPyktPmWm61QwtLl8mOWaPhHz6ph303Q4QeuhHJNOG4Wbi0giNxK1T+zTT3QSWbBxks6sdr5GfJCjhLqRjKTyLRIPohyOUI9B4XHI+X+j2m2myk2YzNEX1OUEiT4SquE41/dlxyuZIbaxsYnU23K7GcNAAL9RmcZ/DIAEdYHuq69P4b8PGji5v+wkf/Fc+fHfZ0E74Rq2V3ZGRqWg3E7fqrX15IvMiUmodqWs7ha85QB3cpFt9QrqnEQ99pta/RZpvgakEv4jkdfK3kSb+SupcSqAfEBfk0zBpLfCYSLiXHPhZhAcSQb7WAgcjf2S13E3/ADgl7SbyQXt5cgRfonYsLkrEzyJM27O0JP4pPWn/APlU8S4pmaC4C1hAyk8h4IXA189NruYQvGaDnMEHn7x9gpiipZNrKyycYbkJeIcTc8m9gLRp4pa0ZrkaaCfZMGcOiZOv03+yFxmHdAyjSbD+eC6kYo5krKWZi69g3vE7c/M2Pon3C3uNMF3eLnQAbWDXZjPiG+6T8OY6HZrF1r301Pv7IviGJcxrADZp9oIn1PuFJwVVIrHKVvb4HFWj0P8AOqGLbqrBY2TrJ3HlKLrs7087rmanAoe5HT0+Zz4Z1MKLwrWBQesZqBXhQY1XPCixqshJjVe1qiwK5rVCHNaphq9AUwFCE2lpEBwBbrIm+o9ipgASQ4G2wH1U31Bs5oHmD5keC6s/uASDJ1F7C+p6hP6QF2wWFynC5ICMnW4s7muo1nBpe4nkFTRwslW1mF7wxugt57r1e1dHnyNFj6ztTCe4TgwaLAk9Sp4PCCm2PVFNxHokyl4QSRY1hAvr9FIPVfxwoPxbWiYJ6BSImfYWyp1RLKiT0uNUjzHimFHGMOhTBDBeMcNc5jnMuYuHXkb5RzjZZ74wOQk5gDmBOxA2jQ3jzW3pRrIHVI+0PDKbaFWpSaB+NxAAuDJd4cysmfFXuX7N+l1F+yT58CIvAqON4EG43Ibl9wfRGYd+UEnYE+i8Lzo4FplliIdobmf5ZWVHhrVxnG57Ud6WROCdVwY7GcXNQkm24ko3gtZzwREtbEnYD+BaDh2HpAd5gdrJgQmfDOH4RrwSHNBIjK7K1pNhIG0+krq5MbjH2nPxyi5e4Y9n8K11KZdMA5NxPKdkXicFaMrh1MR7LJY3tOaBBzhoeTJMnleBr7+CPPbei0ZfjzpMh06eNvIALn4lK90UaclSVSC8TwsgSYA8zv4R7pZWwZJMAk2ubWG0J9w6ocXRD6dVmVry0Oc0uFg0/LMHXWUe7soB3jUMnWGwPIStKyZvqhTx4PLsw1Sm4CQ1rSbDUjKDqB4W8ZQmMwbix4BnMZE6iIk/X2Wh4nRio8flLmgdAbe0eqXUqEk6AD5nHQDr+iRkyzk+TRixQxp0uyrgWBcGB51n5t5Gspu5uYE7iJ6jmPD7+KCbxxtBwpsByGZP4h/mRvMach5L3Dcbo1mZ5yOJPdOhGzukiLKSWXNG0rQvbjwu3xYV8QCxN0PXrCYBE2t49El41i3iqHUhMt1FxqdxoUvpcQzGXHvb5rOB8UWPBFrnhg5MklyuUauthy0iSDI5EKLQqKmMzZbXAEmbE72VtIrJl+Q7H8QhgV7QqqYRFFsoAz0BSCsFFePZG6uiin4vI+/6PU5kN1/FqSeXMrmtjTfwKl6eQhG5JoFRpni5erkARmQcrTY9LalF4HCfDbJ+Yqs1R8zp7skfqp0QT3nnvH0A5L1DfB59IKBJOtl58STbQe5VdV2w3UH1sohu2pS6LbLKlUN3urgAkucl0lNKNUZZJgBHVCZclWLwE3GqX/EewpzQxrHaFe1sCHaI0xF12DYHjjmnVazh2Np1hBjMemqxNbhpF1W17xZmbxuB5JiSYEl9G+4tgxVblcAYs18QWuGwP8F+iwXESWHKb5SZ+g+q2PZjGZmGk/PABOd0kD/LkIKyHanEd+LTfNG5Byyf9PuuVk03pZ010zsafVericX2hXS4kWuEaSJHTSE8oPzM5i4Pn/PZZSrJvqmvBy5+jy0GxgA+sgp+TKsStjcWJ5XUTQ8M7YV6TQx4Dm6HY2se8PVU1jg3P71Ci0uO7TcuNhIMSSfdWcB7NnGVqtBtR1Mta+pmDQQHZgGhwOoOYmxBtZNuznYh9WlUbi2GlVpVCGvbN8pB0dao090hw5kWIWDLGMHuhKr5r8mmEpP2yXQV2MqtYXUMgY2o4mnaGNLS4Fhm4JEEHeD0nWVcM5gIIEeo8p+yxOOwLsNFPMHgNEHvSRoLkkzbeUbh+19aGtcGvNmjMO8drkG/omw3NX2Intvkq4/wsfFLnOLS4AuAj8IAmdrDqsjUe6oYY3uBzsoG4k5XHqRFzzWu4lhXV6md7rB0kDR0NIy32k/7Qq69IMAAAk91gH1hasekjJ3JGfJrvTjUeRR2f4XFSajBUmzgTYW9/DRXcS7OU6k5KbaWU2yAi3M5YzDw0TrDUPhgc/qiy2bjf+QtTioO4qjB/kTyfNnzniOBNFzWyCXaEfKTyvcH6oKvhM4BaQ1wPgDzzeW63PHeDNqsI0dqCNjsVjcPUIcQ4Q9ph3UjfzTOMsaYSbxvdENwGHIptsYvHIw4gxzuEfSamGKqy0SNb8oQa87rMDxy3eGdzTZlkjX0WsTAYeRqQeiX0rkeITunTsskUaGUspEbz4oMVZMbST/PVM6ggEpVR18lbSRabYt4bj3vxNdpdNNkACBYzGuuxTZr5VbMOxpcWtDS75iAAT4ka6r1jY5+ap98Byab4LJXKMrlADL0X/ELWgHLMuJ3i8DzIR7nhC4duWmBuRJ/RTiV6ZnBLqT5vsg61bl4+v7K7H1wyGNud+gQjPpcqJAM9Y6TyKOY2e6dLoGjJKPZLRDhG4/nkmNCn0LsRTNN1kTheMEaoyvQDhOoKVVcEZ6dPuiSsVafY6p8dp7/AM8UdRxDXDORkZ+d1gejW6u8gs3SqBnytBPMifqnHD+DVKxz1TlYPxO5f4t/4Casa7YickujR8I4kXua2kwuEj5gLjkGtsBveVveH9lcJma+pRpVKgs1zqbSQJsJIvHVfNMHxP4bi2jZuhcfnd4nYdAvonAMc405fr7oNRB7faKw5fTybmhX2+/6V08Sx1XCtbTxAvlADW1Y/C7YO5O8jbT4/geF1qDnfFo1WNaQHOdTeGtdplc4iAdLSv09hT3Qp1KYcCHAEGxBEgjkQdVyZy3RcJHpsHtayQ4/g+K9icS1td9TOWTTgujunK4EZpB6rXVe1NGCS7NsMoIkxMXtpfyKN7Sdh2kCphWta9oM0hZr2x8rdmnlttbVfLMPWkGWmndxDTq0FxsRzt7KQ0mOUbtuisurmpVSRf2i4y+q4HckhoGmhJA6QNVHsngnuq56jYAMNB1vq6/oPEqGBf8AEeQGgFlg43Inl1MLR8Iw4aWxeXXOs+J5rVHE4y74+jJLMpRqufsKfRk9Al1BvxKhfs2Wt8vmP0HqmnGj8OmY3sqcJQDKYBtlBzfVx9StUXUbOdKLctpTWeAJKqoYqRGm/kZ/RV162cgRDYB9bgIdzof5QjcbQq3GRbjK8DUCef6LJcQZmdmiHDXrH15jpZO+LmW+F0krPmCLuH8n+ckuKpmm7QU3iGdoEFsWB2MIrB1aJEPL2uvJ1b7SVn8TjHU3tBuwiwJMtjVo9fRUYDjTXlw+UgnXcTqOfgsGuinFI6mifNm4o4OlILaoPiRHhKudw5oJLXuYTfuuzN/0lYHGcYcDDcpHVgn1CQ4vGOJmTfqQuUsLOk5I+r1i9rT/AHGPGhtDr9AhKJ18l874XxN9N4dd9iILjF1uMBjM7ATAJuROnmUE8biHFph8ryVBdKUGSXi8lciBM+y48VaXhozHb5R15rzMA28W9Uue51R07bBemSs4FkwZcTzU6o/CPE/oogQpU7nqUQDCaGJ+Aw1MuZ2gB06rypj/AIgznV0W+yo4mbZeQS/heIiWnn9UxK1YDXA+4YHX3by69Ezp4NpjMG30n6X1SSnUy3M+A36LsdXNSCbcgNvNElyZ5KzT0OHsaZygRqYQnFeM5u635UpwvEKju450jrr0vurMOG55eQGjcmL+SOueRbjSH/Z7hhcRb9lpuEcXa/E/DYZp0wAXbPeTqOgi3O/RYp/acQadNuSmZGaTmIjltPqieDvNMZtMxtztv4IqbuzPKNH2fCYuIGyZgr57w7jjWAF5LidALn02TTH9r4pZWNcCbBxtr+Ub2XLy4fdwdbRZ5KLU+l0W8Z7X5HFrCAGmC92ltYCw+JxVOtWewn5w5x0yg5vmHI3HqlHazioBbhw7+47K5w/K06BLMbjvhSJ751G45ArbixxS4E5JzbuRfhcWKTnUnU4uRnEljz0dtI2K1fCrNbtpY63Oi+ecPqZ6gJcRBDjBgWMgLc4Op8ribc+qPIkiotjPjYmnPIg+Upfhq/x6RadTDXjwcQ+fGE5xFHOwt5hIOzdOPj7O+K4ZTq0G4nx1QRrZ+CStZL+0E1WX6JXij3p8fqE5rN/5SvGcGz7gA/lsT0JRpmeaF+LEjXy1kLNUH5Xunb7XTbEUXUHESSydCbJLxGiKb2ua8uzAmDbLB+X3Q1yOhyqO4nW+KIA+UWdzOXT+cllafET+IT1Fj6LR1cziWsuBBHPSYjzhZjFYdzHEOa5skxmBEidp1XO1aVo62jdRokDJ7hIJ209lM4GoTpPiQgjqPEI6lint0PkbrC7XR1cMIS+d/oNwWDfPyEx+WT9AtPhsSGtAdLf+4ELNYbjUagjq0ot/FWnVxPjP3SXKf0dCOnwNcM09Kt+U+hV4xJ3APsfZYscWDT3bHxP6JnwjjpqPLCNBObryhRLd2hGbEocqVmj/AKkcj7LxC516r9OJlsT4zEZjA0H8lUtPj5IocJfyVhwpbqF6HiqOBYKJ3/nmiaeIbSGY3Ow+6qNAu/norBwY/NVsBo2bnl4KUC2L34k1HOMWPLQeaqZw9xMjVMmYbO6Pwt2Gkq7EV8vcaJcf5dH1wgdwDWqFsB5kxNth1VlLGtdafZW18F3SXfM6L+6Hp8PgE76f6jH3RRYLSYc2mMrI+ZwzCbATpKqxHDagdLoPUPafaVFtWawjQQB4Cyy4ovGrXA+BVvJsLjiU7NhgsJmMSJE2zC55ap1hXAODajmMNr5oBG1ysl2ZBDnvIIgZRPM3PsPdV8Q4qXOdB6T4ax5/RZ8uon/1HYtLib99n1eiKFJmapVa1o3LgJ6DmqKXaem6qBQio4aEjNA6NM+p9l8pw+Jc9uUOIMRrpEwfcpvg8U6kCGEtc8RO4G19tlysmSd8noMGlwuFpH2zhvEWUy6o+jSBkFz2MGYE2lxAshsb2dwXEnuq1A6R3QWOLXR1GjvNZjspxCszDuY0NMyXB13G1yRuo8PxWJouL89MsdGVrpaZJiAWzAi9wlrLNPhhT0uPa7JcS/6RUGtdkqVH62qwRfqwNjSJgoOpxNrAaTgWPZAAO8bg72W3wuKqvlrspIAPdJIvtcWWJ7QtzVcj25XEEsmLlty0EHWL+S6GDNKUtsjkarTRjDfHwaihVlsrOYuq9r3mgWiq8gd4TmDQTA2kXK7hXFS5gAkkjYSjWUs7NIfTdIO43Bt5iFvjHbycieVPhAVDH1XDv0yD00XmMx/wW5nbkW1VlbizpIgZvy6HxHMJHxPEfEewQQZcS13Ruo5qq56ot/Hu/wBFHE8U5wzU3WOsC/rqPJZvG3IOa8abkyUwdxgh7gILdB5b+evmgKzw5xf0/dV0w4Ro0HZioBQrCKT3Pc2WPZTqnK0WJY8EgXO2y84xhcM+jkfh2Mcbh1D+0Q4fLLPkIubQFneJ8JaMkt7zqbHzvmukTi0Td/qB9Aufm0spS3p9nTw5oqO2ujsXwosMtOdgOsQRHMfcKESnfB8Q1gkN11kyekyhOL4MMfLRDXbcjuB0QZtLKGNTu/s2aPVxlN4mqvoAyDmrQ20FVhsq1c9s6+OKI5U54FSy30JSgCStPw1kAKt1ITnSbSDsy5T+E3l7kLlPVM20nR4g6BmAcellc7EUz8wKCbr4KqpUjxK9AuTz7GbK9IfKBPW0eqXcSxc3mdgOZ/RV1m5R/kduQ5peagDp30aPuUcY+Rb+gxj/AIbbXedB9yiMHg8vfddx1+tlDBULlz7uPPlyCIq4iSANlHyAy60dVRirNGxkT5fv9FZg2SZ9F7xAXjkrj3QPiwHB8PJeIuZUP/AMY1t2Nf0DgT7wnHBqUvnkJWgwxzG//PglaiSumaMG6rR84djajT8LJ8MucAMwLcpcQJIK9PZLEAVHOpOy0zBMGXd6C5lu8N55L7fwrBUHNyPokONiYzGI0AAlqC4v2fxNNobRa51Ke6Rla8DYPY4gkdBCyubj0v7NuNRlxJ1+D43hOBse5pbUgTBiMw3sJ5T6J5wLsfVfWn4gyAggv+4my0rqz6R/v4TL/llGUkn80dE64HjqH9S1tbDBpqZcmYwBeZ5Rcb7hZc2Xe+FR08WmWKO71E/x3/6ajgXZfJhz8J+Vz5LnEHvnTMRNhyHLnK9wXYRpLTXOcg5iATBOwOlt/Fe9oO1T8PUp06FMPa0zVdeGj8jYF3XmP4CuDdrm13ljQc4JBB7pERcjlfbkVne1NNkTyNPb/sI4g+lQYYDWNAmAAEkp8Lo1JzUw/O0PDyJHMBp/DqIIjRaQ8DpudnqDObmHfLJ/xVeLpMp3AAEiY6w0LXp21K3+jm/8l7sKjD75MtgOB0sP/bYCA4vcZuS6AYzcgCYHRLTSPxTyILY2tcH+c0+44MrmOH4XtJ8CC0+zileKqBsyDN48912Yy9ts81FNySE+P4eHagGD6LJdocY0VQBcUzzuX731AGnjKc9pOO/BbDT33adB+ZfO8XxETcyfFTdXJsx42y/FVJdmDYkk20vsqMG1zzH5tuQn9EPTBcQQY+hTbCYSA5twSNZg3Gx2QUam0uAnjjpNO4MAstpaLexWLrjvkdT9VqQ/+0QdQQfPQ+sg+MrL1vnd4n6oZr2JfyNxfJsY4V0BEGiX0nSScvy2vbb7eaX0jaytqYh2ZrWz3eW5OpKbKpQp+So7ozUo9rn+gLNcaEK6VfVwYnMHCdxtfkUNmXn82GWN1JHqNNmhlTcX/ouwrZeFp8Ks9wxkulaGgssxc3cmHBy5QBXJQBVWq5RA1Ksw2HyjO/XYLylTjvO8gh+IYgnuj/3H/wCoXqYq+EebfAFxPicEgGXu35KvB0+ep3VFXCgObbVFNadE2ivA0osIsd1EOhxA0CnSeYF5tb0UaLJqW5CUKEyD8PYXU6rQc3moESZ20j6K0AbK4oCT4onhu4xzhrYX6kJ12doZsziYMENGxdGpOwH1SYM7gHMj2BTrDOc3L8IwW2v8rpHeDovBn2HKFlyq8hrwusZ9E4Dg2SHixgAmSMzh8zjzk8+SZYtuRhLy54noCJ0jLFh1WT4ZxKuGEZaTBHdOZ1QgkXluVoN/8gmVOv8AGtVdmA2Hdby0BusefHfk16bPT5QS19LNZxcBYgmWmR8rgbEX0KF+BhjVY40mk05y2Ja0uie7oPlFtkrx/FadCWMaACdBv/OaUUe0L3OiqC1vQkt8dLLPDTykuLr8mrPqoJ0+X/Z9LpcQadFKvWpgZn5QBu6PYlfLMR2va1xFGXHmTa31SnjParKAar3SdBqf2CP0Gn8uBKzt+D6VxbtzSpDukcpcYb5DU+yyuN7etqGc7XCIIbGXUG8mdl8wx3Fvju6DQH6+KrZLVohjUeRc5OSpm94h/wBSGukOY4jmAOfioU+3tJ9p8iI9FivitIufRA4mkDoI6ynqUvsz+jDyh7x6lh6jnPdWrBzj+FrHR0FhASRvAKP4MU2Z/wDUpkeRIcfVDMrEgtdMjQ/UJhg6FF4uIPiVN8vsZtUeC3CcFc3TI+fxMePdroPovf6epTID2kRoToRqL+yJbwZo+Vzh5g/ZFUcM9ogVSRyLQ4HylMWoa7EyxJ9CjEULP6iY91k67IcfEr6FXwwI2a6CJAMXG7D9iszjeDPYZIBGzm3b58j4pkZLJwXG4csUCQ2N/ojcHBZ3he/mAvRhCLlWUxlBm4m0bStKg48sCU1JUgLEMy6GxQ5TJ/DHvuIy7Tr6KLeEfmJ8h+q8/q8illf8Ho9Gljwq+3yDcPxJaeY5futFg8W12hvyOv7pWcANpCrNIt19VldSIrXZpwVyRM4i8D5vYH3IXJexkGFTHQ2+uyHoEz3t/qoPEkDYXP2Xsr1MDzkiOJEFvK8eamx9lHFmWg9VFjpTKF+BrhrtEeCm0d487e6HwL49kXTqAVQPzN+kofIuQZSOo8Fc6y8p07z/AAqyoyRbVQUydM2HMlNOHOulMEFoTbCQAs0/kzTF+1Iaux2UW8Ag6vFSzSSRsD9UJiMVItYfmOnkN0v+LJJG+p3P6JDryOjGXgPqY38T7u3nbokOP4o6oYBsquJ4wHuAx/N0LTbB1n6Kuxiio9B+GIaJWc4jizUqE7aJpxHFZWJC0qhsS+lAXtWuqS9QJULon8VSfVshy5SBVojR4BHgoulhkaLx7AqzbS3grIOuHcb2cmdbES2x1WRaE24fUc7ui/QlUDJDvDY06G45FFgDbzG3oln9LG91ayvlsVQBTj+ETJp2P5dj/wBpOngfZIfglz/h3BGs6jnZa5lUFRrUA++jhYH7FMlqMig4rll48cN6cuhYykAABoF4aavcyDBsV4Grz7u+T0CquAc0VW6ijYUXt5qWULjg28lyLJ8fQrkdsrgEZ8tt1EBT2C8zkL1MTzMjyoLKFNgB3XVDIUQ+fJOoUMMOImF7UqEVAfygfuuwbgb+qHZisxM8yqSAkOqXFSdGgeN1Z8d5uXeQt9EHg8I95kC3M2HqnFHDtZr3j7eiVPJGBUccp9F2HoXkq+pXa0c0LUxSEc8kzt/NAsMptm6MFEvrYguN9OSGxeLyjl9f2Xpqxp67pNjsRJQJDCqpUzFE4d9vBAtKlmhEQq4liJICDLlJ7MxJJjxXQwbk+AVMYiGZSF16cS0aN9T9gqnY1x0geAVFlxolUtMGFUXTqSfG6lSurRGWlQIVwYvHU0Yuwc2XNcRdc9kFV51VBWNcPxA80bRxoJus+2oiaVZQpo09J4OisD0hwuKcD0TWjiAQhoAMe0PEG3I7hBPw2UwR63+quZUVodIgrNmw7+V2acOdw4fQKKY5D0XgpjkB5K2pSjw5qsrmSi06Z1IyUlaOyrlFcoWLibBV5lJxsFWvWx6PMS7OcVBEYbBvqWaPM2aPNNsPwimy7++f9vpv5qSyxh2CotgfC8M54sLc9vVH4PhNOnd39x3+0eA381e7EE2FghquODbanksss0pdcDo40uRi7EHwCp/qpNr/AEHiUExpdd5t+UH6n9FY92wsOQSaGFpr+f0HgP1XofzVDQvXvhUWQxmIgJM90lXYytJQzSoGkWsUMXVhq4uhAY/EQQPNRkiuSAqleOqqkOJRFPDc1VDLSKpVtPDuOysFIg2urWVXToB1n7K6B3EW4BynTwBAufSVGpiqmjchPmSjKOFqmC5wAjQAA/dS0gXZOjw7mYVv9I0fvZWswTd5PmT9V5V4W0iwaD1bP3Cu0ACEUxbM3/UEBiKDdiCi63AZvDZ6WlDnhIGoI+isLoXvZC9Y47IirgY3KoNGFYVhVLHncA+x9kdh8QNifNJw5W0qsKUC0aKnX6+x/RXsqA7j1SbD4tGteChaBGbKuzhZRrYci4uPolxZPTwXf1L2aPPnf2MpGTEpjsWV43wEyuVAxXMX6aLlk/xZm3/KgB1NB4BeURLm+IXq5eiXxOE+zUPECBYchog6pXLlzkaQbEu7pXcJaMhO977+q5cr8FFzNF4Vy5RkRNioxJsVy5CEKKpUGLlygzwSqpU8TUPj9ly5RkiMaDBGgV2VcuUBPHlJ8bUObU6jdcuUGRD6IjLFrgW5ck6d83kFy5AipFrFXVebXPquXIkSIW3Rc4LlygABjmDkEnrheLkyPQKBHrwLlyMJBNAplhyuXIZFMKCGqarlyAiJBcuXKA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33" name="AutoShape 8" descr="data:image/jpeg;base64,/9j/4AAQSkZJRgABAQAAAQABAAD/2wCEAAkGBhQSERUUExQWFBQWGBQWGBcVFRgWFBcXFBQXFxcVFRQXHCYeGBwjGRQYHy8gIycpLCwsFR4xNTAqNSYrLCkBCQoKDgwOGg8PGiwkHyQsLCwsLCwsLCwsLCwpLCwsLCwsLCwsLCwsLCwsLCwsLCwsLCksLCwsLCksLCwsLCwsLP/AABEIAMIBAwMBIgACEQEDEQH/xAAcAAACAwEBAQEAAAAAAAAAAAAEBQIDBgABBwj/xAA+EAABAwIEAwYEBQMDAgcAAAABAAIRAyEEEjFBBVFhBiJxgZGhEzKxwUJS0eHwFCNikqLxB3IVM0OCssLi/8QAGgEAAgMBAQAAAAAAAAAAAAAAAgMAAQQFBv/EACoRAAICAQQBBAICAgMAAAAAAAABAhEDBBIhMUETIjJRcYFhkRThBUKx/9oADAMBAAIRAxEAPwDO00QxIMPiyCIJ7sRePpqtDhnh7ZHjEz43WWWBqO6xyyK6LGaLsVWyMc7kF6xhAuD6ITjL/wC1HMx7E/ZZ4K5JBzdRbEjeKkVGOccxaWGPEyT/ADkpf1eZ7jaGl0EAD5yXE+M7oTiXD3UqneIMtaQRtIuD1H3Qn9VFPu6ucZPTT7LrRiu0c6Tb4L8TxF7Xd06G/Ij7q7uul7JFpInTqOiWOs0GxiD5HX3R/CX96eQP00Rpci5JKPBbTxFu8JEjxvOh8lsezeMzsiZjQ7+ayuIYxmtmvAMg73jK0a6bLT9l2gMNtmkHmCl6raoNPsPTbnNNdDyFEtXsr0rjWdUDqYIajunoh38NB1bTPU02k+pCYlX0uGvdtHiY9tU2OWa6YLhF9oUjC8zYbCw9F6WJweEyYD2nrsDe2s7ckuxFAtJa4QR/JCGUpPsuKS6BHNVbmokttJsOZ0QDuKU5gS7ygIo4pT6AnlhDs9cxUvYrGcRputcHpf1GyJxRzkQRAADbgWH7ypPFKHZcMsZdCx7FSWoypTj/AJn6KktulWNPaTF49ivptUXtUsgE9qqDboqo1VsYiso5jFa1i9YxXNYqshFrFYGKbWqYapZCAYvcitFPopCkVfJRTkXK3KuUIfP8S9zXwHAB0EGOdoM9QmuB4VWkOfXa2CCBJuAbi5EGOhU8Z2Irugh9OQIhzjljlYJrgsFiqbcs0R55vcsldOOGTXJj9ePgYYaq/RpP2VfEcM98BpYZInMYE9Aq24Wof/NrBo5M094U6GGoA6l7v8naKY9I487uf7KyZ4NUIuLYd9J+apSFRpmbk+hBkapY7D0qoHwiabr91xls8pNwfFbs4amdWNPiAeXND1ezeHdc0wCPyktPmWm61QwtLl8mOWaPhHz6ph303Q4QeuhHJNOG4Wbi0giNxK1T+zTT3QSWbBxks6sdr5GfJCjhLqRjKTyLRIPohyOUI9B4XHI+X+j2m2myk2YzNEX1OUEiT4SquE41/dlxyuZIbaxsYnU23K7GcNAAL9RmcZ/DIAEdYHuq69P4b8PGji5v+wkf/Fc+fHfZ0E74Rq2V3ZGRqWg3E7fqrX15IvMiUmodqWs7ha85QB3cpFt9QrqnEQ99pta/RZpvgakEv4jkdfK3kSb+SupcSqAfEBfk0zBpLfCYSLiXHPhZhAcSQb7WAgcjf2S13E3/ADgl7SbyQXt5cgRfonYsLkrEzyJM27O0JP4pPWn/APlU8S4pmaC4C1hAyk8h4IXA189NruYQvGaDnMEHn7x9gpiipZNrKyycYbkJeIcTc8m9gLRp4pa0ZrkaaCfZMGcOiZOv03+yFxmHdAyjSbD+eC6kYo5krKWZi69g3vE7c/M2Pon3C3uNMF3eLnQAbWDXZjPiG+6T8OY6HZrF1r301Pv7IviGJcxrADZp9oIn1PuFJwVVIrHKVvb4HFWj0P8AOqGLbqrBY2TrJ3HlKLrs7087rmanAoe5HT0+Zz4Z1MKLwrWBQesZqBXhQY1XPCixqshJjVe1qiwK5rVCHNaphq9AUwFCE2lpEBwBbrIm+o9ipgASQ4G2wH1U31Bs5oHmD5keC6s/uASDJ1F7C+p6hP6QF2wWFynC5ICMnW4s7muo1nBpe4nkFTRwslW1mF7wxugt57r1e1dHnyNFj6ztTCe4TgwaLAk9Sp4PCCm2PVFNxHokyl4QSRY1hAvr9FIPVfxwoPxbWiYJ6BSImfYWyp1RLKiT0uNUjzHimFHGMOhTBDBeMcNc5jnMuYuHXkb5RzjZZ74wOQk5gDmBOxA2jQ3jzW3pRrIHVI+0PDKbaFWpSaB+NxAAuDJd4cysmfFXuX7N+l1F+yT58CIvAqON4EG43Ibl9wfRGYd+UEnYE+i8Lzo4FplliIdobmf5ZWVHhrVxnG57Ud6WROCdVwY7GcXNQkm24ko3gtZzwREtbEnYD+BaDh2HpAd5gdrJgQmfDOH4RrwSHNBIjK7K1pNhIG0+krq5MbjH2nPxyi5e4Y9n8K11KZdMA5NxPKdkXicFaMrh1MR7LJY3tOaBBzhoeTJMnleBr7+CPPbei0ZfjzpMh06eNvIALn4lK90UaclSVSC8TwsgSYA8zv4R7pZWwZJMAk2ubWG0J9w6ocXRD6dVmVry0Oc0uFg0/LMHXWUe7soB3jUMnWGwPIStKyZvqhTx4PLsw1Sm4CQ1rSbDUjKDqB4W8ZQmMwbix4BnMZE6iIk/X2Wh4nRio8flLmgdAbe0eqXUqEk6AD5nHQDr+iRkyzk+TRixQxp0uyrgWBcGB51n5t5Gspu5uYE7iJ6jmPD7+KCbxxtBwpsByGZP4h/mRvMach5L3Dcbo1mZ5yOJPdOhGzukiLKSWXNG0rQvbjwu3xYV8QCxN0PXrCYBE2t49El41i3iqHUhMt1FxqdxoUvpcQzGXHvb5rOB8UWPBFrnhg5MklyuUauthy0iSDI5EKLQqKmMzZbXAEmbE72VtIrJl+Q7H8QhgV7QqqYRFFsoAz0BSCsFFePZG6uiin4vI+/6PU5kN1/FqSeXMrmtjTfwKl6eQhG5JoFRpni5erkARmQcrTY9LalF4HCfDbJ+Yqs1R8zp7skfqp0QT3nnvH0A5L1DfB59IKBJOtl58STbQe5VdV2w3UH1sohu2pS6LbLKlUN3urgAkucl0lNKNUZZJgBHVCZclWLwE3GqX/EewpzQxrHaFe1sCHaI0xF12DYHjjmnVazh2Np1hBjMemqxNbhpF1W17xZmbxuB5JiSYEl9G+4tgxVblcAYs18QWuGwP8F+iwXESWHKb5SZ+g+q2PZjGZmGk/PABOd0kD/LkIKyHanEd+LTfNG5Byyf9PuuVk03pZ010zsafVericX2hXS4kWuEaSJHTSE8oPzM5i4Pn/PZZSrJvqmvBy5+jy0GxgA+sgp+TKsStjcWJ5XUTQ8M7YV6TQx4Dm6HY2se8PVU1jg3P71Ci0uO7TcuNhIMSSfdWcB7NnGVqtBtR1Mta+pmDQQHZgGhwOoOYmxBtZNuznYh9WlUbi2GlVpVCGvbN8pB0dao090hw5kWIWDLGMHuhKr5r8mmEpP2yXQV2MqtYXUMgY2o4mnaGNLS4Fhm4JEEHeD0nWVcM5gIIEeo8p+yxOOwLsNFPMHgNEHvSRoLkkzbeUbh+19aGtcGvNmjMO8drkG/omw3NX2Intvkq4/wsfFLnOLS4AuAj8IAmdrDqsjUe6oYY3uBzsoG4k5XHqRFzzWu4lhXV6md7rB0kDR0NIy32k/7Qq69IMAAAk91gH1hasekjJ3JGfJrvTjUeRR2f4XFSajBUmzgTYW9/DRXcS7OU6k5KbaWU2yAi3M5YzDw0TrDUPhgc/qiy2bjf+QtTioO4qjB/kTyfNnzniOBNFzWyCXaEfKTyvcH6oKvhM4BaQ1wPgDzzeW63PHeDNqsI0dqCNjsVjcPUIcQ4Q9ph3UjfzTOMsaYSbxvdENwGHIptsYvHIw4gxzuEfSamGKqy0SNb8oQa87rMDxy3eGdzTZlkjX0WsTAYeRqQeiX0rkeITunTsskUaGUspEbz4oMVZMbST/PVM6ggEpVR18lbSRabYt4bj3vxNdpdNNkACBYzGuuxTZr5VbMOxpcWtDS75iAAT4ka6r1jY5+ap98Byab4LJXKMrlADL0X/ELWgHLMuJ3i8DzIR7nhC4duWmBuRJ/RTiV6ZnBLqT5vsg61bl4+v7K7H1wyGNud+gQjPpcqJAM9Y6TyKOY2e6dLoGjJKPZLRDhG4/nkmNCn0LsRTNN1kTheMEaoyvQDhOoKVVcEZ6dPuiSsVafY6p8dp7/AM8UdRxDXDORkZ+d1gejW6u8gs3SqBnytBPMifqnHD+DVKxz1TlYPxO5f4t/4Casa7YickujR8I4kXua2kwuEj5gLjkGtsBveVveH9lcJma+pRpVKgs1zqbSQJsJIvHVfNMHxP4bi2jZuhcfnd4nYdAvonAMc405fr7oNRB7faKw5fTybmhX2+/6V08Sx1XCtbTxAvlADW1Y/C7YO5O8jbT4/geF1qDnfFo1WNaQHOdTeGtdplc4iAdLSv09hT3Qp1KYcCHAEGxBEgjkQdVyZy3RcJHpsHtayQ4/g+K9icS1td9TOWTTgujunK4EZpB6rXVe1NGCS7NsMoIkxMXtpfyKN7Sdh2kCphWta9oM0hZr2x8rdmnlttbVfLMPWkGWmndxDTq0FxsRzt7KQ0mOUbtuisurmpVSRf2i4y+q4HckhoGmhJA6QNVHsngnuq56jYAMNB1vq6/oPEqGBf8AEeQGgFlg43Inl1MLR8Iw4aWxeXXOs+J5rVHE4y74+jJLMpRqufsKfRk9Al1BvxKhfs2Wt8vmP0HqmnGj8OmY3sqcJQDKYBtlBzfVx9StUXUbOdKLctpTWeAJKqoYqRGm/kZ/RV162cgRDYB9bgIdzof5QjcbQq3GRbjK8DUCef6LJcQZmdmiHDXrH15jpZO+LmW+F0krPmCLuH8n+ckuKpmm7QU3iGdoEFsWB2MIrB1aJEPL2uvJ1b7SVn8TjHU3tBuwiwJMtjVo9fRUYDjTXlw+UgnXcTqOfgsGuinFI6mifNm4o4OlILaoPiRHhKudw5oJLXuYTfuuzN/0lYHGcYcDDcpHVgn1CQ4vGOJmTfqQuUsLOk5I+r1i9rT/AHGPGhtDr9AhKJ18l874XxN9N4dd9iILjF1uMBjM7ATAJuROnmUE8biHFph8ryVBdKUGSXi8lciBM+y48VaXhozHb5R15rzMA28W9Uue51R07bBemSs4FkwZcTzU6o/CPE/oogQpU7nqUQDCaGJ+Aw1MuZ2gB06rypj/AIgznV0W+yo4mbZeQS/heIiWnn9UxK1YDXA+4YHX3by69Ezp4NpjMG30n6X1SSnUy3M+A36LsdXNSCbcgNvNElyZ5KzT0OHsaZygRqYQnFeM5u635UpwvEKju450jrr0vurMOG55eQGjcmL+SOueRbjSH/Z7hhcRb9lpuEcXa/E/DYZp0wAXbPeTqOgi3O/RYp/acQadNuSmZGaTmIjltPqieDvNMZtMxtztv4IqbuzPKNH2fCYuIGyZgr57w7jjWAF5LidALn02TTH9r4pZWNcCbBxtr+Ub2XLy4fdwdbRZ5KLU+l0W8Z7X5HFrCAGmC92ltYCw+JxVOtWewn5w5x0yg5vmHI3HqlHazioBbhw7+47K5w/K06BLMbjvhSJ751G45ArbixxS4E5JzbuRfhcWKTnUnU4uRnEljz0dtI2K1fCrNbtpY63Oi+ecPqZ6gJcRBDjBgWMgLc4Op8ribc+qPIkiotjPjYmnPIg+Upfhq/x6RadTDXjwcQ+fGE5xFHOwt5hIOzdOPj7O+K4ZTq0G4nx1QRrZ+CStZL+0E1WX6JXij3p8fqE5rN/5SvGcGz7gA/lsT0JRpmeaF+LEjXy1kLNUH5Xunb7XTbEUXUHESSydCbJLxGiKb2ua8uzAmDbLB+X3Q1yOhyqO4nW+KIA+UWdzOXT+cllafET+IT1Fj6LR1cziWsuBBHPSYjzhZjFYdzHEOa5skxmBEidp1XO1aVo62jdRokDJ7hIJ209lM4GoTpPiQgjqPEI6lint0PkbrC7XR1cMIS+d/oNwWDfPyEx+WT9AtPhsSGtAdLf+4ELNYbjUagjq0ot/FWnVxPjP3SXKf0dCOnwNcM09Kt+U+hV4xJ3APsfZYscWDT3bHxP6JnwjjpqPLCNBObryhRLd2hGbEocqVmj/AKkcj7LxC516r9OJlsT4zEZjA0H8lUtPj5IocJfyVhwpbqF6HiqOBYKJ3/nmiaeIbSGY3Ow+6qNAu/norBwY/NVsBo2bnl4KUC2L34k1HOMWPLQeaqZw9xMjVMmYbO6Pwt2Gkq7EV8vcaJcf5dH1wgdwDWqFsB5kxNth1VlLGtdafZW18F3SXfM6L+6Hp8PgE76f6jH3RRYLSYc2mMrI+ZwzCbATpKqxHDagdLoPUPafaVFtWawjQQB4Cyy4ovGrXA+BVvJsLjiU7NhgsJmMSJE2zC55ap1hXAODajmMNr5oBG1ysl2ZBDnvIIgZRPM3PsPdV8Q4qXOdB6T4ax5/RZ8uon/1HYtLib99n1eiKFJmapVa1o3LgJ6DmqKXaem6qBQio4aEjNA6NM+p9l8pw+Jc9uUOIMRrpEwfcpvg8U6kCGEtc8RO4G19tlysmSd8noMGlwuFpH2zhvEWUy6o+jSBkFz2MGYE2lxAshsb2dwXEnuq1A6R3QWOLXR1GjvNZjspxCszDuY0NMyXB13G1yRuo8PxWJouL89MsdGVrpaZJiAWzAi9wlrLNPhhT0uPa7JcS/6RUGtdkqVH62qwRfqwNjSJgoOpxNrAaTgWPZAAO8bg72W3wuKqvlrspIAPdJIvtcWWJ7QtzVcj25XEEsmLlty0EHWL+S6GDNKUtsjkarTRjDfHwaihVlsrOYuq9r3mgWiq8gd4TmDQTA2kXK7hXFS5gAkkjYSjWUs7NIfTdIO43Bt5iFvjHbycieVPhAVDH1XDv0yD00XmMx/wW5nbkW1VlbizpIgZvy6HxHMJHxPEfEewQQZcS13Ruo5qq56ot/Hu/wBFHE8U5wzU3WOsC/rqPJZvG3IOa8abkyUwdxgh7gILdB5b+evmgKzw5xf0/dV0w4Ro0HZioBQrCKT3Pc2WPZTqnK0WJY8EgXO2y84xhcM+jkfh2Mcbh1D+0Q4fLLPkIubQFneJ8JaMkt7zqbHzvmukTi0Td/qB9Aufm0spS3p9nTw5oqO2ujsXwosMtOdgOsQRHMfcKESnfB8Q1gkN11kyekyhOL4MMfLRDXbcjuB0QZtLKGNTu/s2aPVxlN4mqvoAyDmrQ20FVhsq1c9s6+OKI5U54FSy30JSgCStPw1kAKt1ITnSbSDsy5T+E3l7kLlPVM20nR4g6BmAcellc7EUz8wKCbr4KqpUjxK9AuTz7GbK9IfKBPW0eqXcSxc3mdgOZ/RV1m5R/kduQ5peagDp30aPuUcY+Rb+gxj/AIbbXedB9yiMHg8vfddx1+tlDBULlz7uPPlyCIq4iSANlHyAy60dVRirNGxkT5fv9FZg2SZ9F7xAXjkrj3QPiwHB8PJeIuZUP/AMY1t2Nf0DgT7wnHBqUvnkJWgwxzG//PglaiSumaMG6rR84djajT8LJ8MucAMwLcpcQJIK9PZLEAVHOpOy0zBMGXd6C5lu8N55L7fwrBUHNyPokONiYzGI0AAlqC4v2fxNNobRa51Ke6Rla8DYPY4gkdBCyubj0v7NuNRlxJ1+D43hOBse5pbUgTBiMw3sJ5T6J5wLsfVfWn4gyAggv+4my0rqz6R/v4TL/llGUkn80dE64HjqH9S1tbDBpqZcmYwBeZ5Rcb7hZc2Xe+FR08WmWKO71E/x3/6ajgXZfJhz8J+Vz5LnEHvnTMRNhyHLnK9wXYRpLTXOcg5iATBOwOlt/Fe9oO1T8PUp06FMPa0zVdeGj8jYF3XmP4CuDdrm13ljQc4JBB7pERcjlfbkVne1NNkTyNPb/sI4g+lQYYDWNAmAAEkp8Lo1JzUw/O0PDyJHMBp/DqIIjRaQ8DpudnqDObmHfLJ/xVeLpMp3AAEiY6w0LXp21K3+jm/8l7sKjD75MtgOB0sP/bYCA4vcZuS6AYzcgCYHRLTSPxTyILY2tcH+c0+44MrmOH4XtJ8CC0+zileKqBsyDN48912Yy9ts81FNySE+P4eHagGD6LJdocY0VQBcUzzuX731AGnjKc9pOO/BbDT33adB+ZfO8XxETcyfFTdXJsx42y/FVJdmDYkk20vsqMG1zzH5tuQn9EPTBcQQY+hTbCYSA5twSNZg3Gx2QUam0uAnjjpNO4MAstpaLexWLrjvkdT9VqQ/+0QdQQfPQ+sg+MrL1vnd4n6oZr2JfyNxfJsY4V0BEGiX0nSScvy2vbb7eaX0jaytqYh2ZrWz3eW5OpKbKpQp+So7ozUo9rn+gLNcaEK6VfVwYnMHCdxtfkUNmXn82GWN1JHqNNmhlTcX/ouwrZeFp8Ks9wxkulaGgssxc3cmHBy5QBXJQBVWq5RA1Ksw2HyjO/XYLylTjvO8gh+IYgnuj/3H/wCoXqYq+EebfAFxPicEgGXu35KvB0+ep3VFXCgObbVFNadE2ivA0osIsd1EOhxA0CnSeYF5tb0UaLJqW5CUKEyD8PYXU6rQc3moESZ20j6K0AbK4oCT4onhu4xzhrYX6kJ12doZsziYMENGxdGpOwH1SYM7gHMj2BTrDOc3L8IwW2v8rpHeDovBn2HKFlyq8hrwusZ9E4Dg2SHixgAmSMzh8zjzk8+SZYtuRhLy54noCJ0jLFh1WT4ZxKuGEZaTBHdOZ1QgkXluVoN/8gmVOv8AGtVdmA2Hdby0BusefHfk16bPT5QS19LNZxcBYgmWmR8rgbEX0KF+BhjVY40mk05y2Ja0uie7oPlFtkrx/FadCWMaACdBv/OaUUe0L3OiqC1vQkt8dLLPDTykuLr8mrPqoJ0+X/Z9LpcQadFKvWpgZn5QBu6PYlfLMR2va1xFGXHmTa31SnjParKAar3SdBqf2CP0Gn8uBKzt+D6VxbtzSpDukcpcYb5DU+yyuN7etqGc7XCIIbGXUG8mdl8wx3Fvju6DQH6+KrZLVohjUeRc5OSpm94h/wBSGukOY4jmAOfioU+3tJ9p8iI9FivitIufRA4mkDoI6ynqUvsz+jDyh7x6lh6jnPdWrBzj+FrHR0FhASRvAKP4MU2Z/wDUpkeRIcfVDMrEgtdMjQ/UJhg6FF4uIPiVN8vsZtUeC3CcFc3TI+fxMePdroPovf6epTID2kRoToRqL+yJbwZo+Vzh5g/ZFUcM9ogVSRyLQ4HylMWoa7EyxJ9CjEULP6iY91k67IcfEr6FXwwI2a6CJAMXG7D9iszjeDPYZIBGzm3b58j4pkZLJwXG4csUCQ2N/ojcHBZ3he/mAvRhCLlWUxlBm4m0bStKg48sCU1JUgLEMy6GxQ5TJ/DHvuIy7Tr6KLeEfmJ8h+q8/q8illf8Ho9Gljwq+3yDcPxJaeY5futFg8W12hvyOv7pWcANpCrNIt19VldSIrXZpwVyRM4i8D5vYH3IXJexkGFTHQ2+uyHoEz3t/qoPEkDYXP2Xsr1MDzkiOJEFvK8eamx9lHFmWg9VFjpTKF+BrhrtEeCm0d487e6HwL49kXTqAVQPzN+kofIuQZSOo8Fc6y8p07z/AAqyoyRbVQUydM2HMlNOHOulMEFoTbCQAs0/kzTF+1Iaux2UW8Ag6vFSzSSRsD9UJiMVItYfmOnkN0v+LJJG+p3P6JDryOjGXgPqY38T7u3nbokOP4o6oYBsquJ4wHuAx/N0LTbB1n6Kuxiio9B+GIaJWc4jizUqE7aJpxHFZWJC0qhsS+lAXtWuqS9QJULon8VSfVshy5SBVojR4BHgoulhkaLx7AqzbS3grIOuHcb2cmdbES2x1WRaE24fUc7ui/QlUDJDvDY06G45FFgDbzG3oln9LG91ayvlsVQBTj+ETJp2P5dj/wBpOngfZIfglz/h3BGs6jnZa5lUFRrUA++jhYH7FMlqMig4rll48cN6cuhYykAABoF4aavcyDBsV4Grz7u+T0CquAc0VW6ijYUXt5qWULjg28lyLJ8fQrkdsrgEZ8tt1EBT2C8zkL1MTzMjyoLKFNgB3XVDIUQ+fJOoUMMOImF7UqEVAfygfuuwbgb+qHZisxM8yqSAkOqXFSdGgeN1Z8d5uXeQt9EHg8I95kC3M2HqnFHDtZr3j7eiVPJGBUccp9F2HoXkq+pXa0c0LUxSEc8kzt/NAsMptm6MFEvrYguN9OSGxeLyjl9f2Xpqxp67pNjsRJQJDCqpUzFE4d9vBAtKlmhEQq4liJICDLlJ7MxJJjxXQwbk+AVMYiGZSF16cS0aN9T9gqnY1x0geAVFlxolUtMGFUXTqSfG6lSurRGWlQIVwYvHU0Yuwc2XNcRdc9kFV51VBWNcPxA80bRxoJus+2oiaVZQpo09J4OisD0hwuKcD0TWjiAQhoAMe0PEG3I7hBPw2UwR63+quZUVodIgrNmw7+V2acOdw4fQKKY5D0XgpjkB5K2pSjw5qsrmSi06Z1IyUlaOyrlFcoWLibBV5lJxsFWvWx6PMS7OcVBEYbBvqWaPM2aPNNsPwimy7++f9vpv5qSyxh2CotgfC8M54sLc9vVH4PhNOnd39x3+0eA381e7EE2FghquODbanksss0pdcDo40uRi7EHwCp/qpNr/AEHiUExpdd5t+UH6n9FY92wsOQSaGFpr+f0HgP1XofzVDQvXvhUWQxmIgJM90lXYytJQzSoGkWsUMXVhq4uhAY/EQQPNRkiuSAqleOqqkOJRFPDc1VDLSKpVtPDuOysFIg2urWVXToB1n7K6B3EW4BynTwBAufSVGpiqmjchPmSjKOFqmC5wAjQAA/dS0gXZOjw7mYVv9I0fvZWswTd5PmT9V5V4W0iwaD1bP3Cu0ACEUxbM3/UEBiKDdiCi63AZvDZ6WlDnhIGoI+isLoXvZC9Y47IirgY3KoNGFYVhVLHncA+x9kdh8QNifNJw5W0qsKUC0aKnX6+x/RXsqA7j1SbD4tGteChaBGbKuzhZRrYci4uPolxZPTwXf1L2aPPnf2MpGTEpjsWV43wEyuVAxXMX6aLlk/xZm3/KgB1NB4BeURLm+IXq5eiXxOE+zUPECBYchog6pXLlzkaQbEu7pXcJaMhO977+q5cr8FFzNF4Vy5RkRNioxJsVy5CEKKpUGLlygzwSqpU8TUPj9ly5RkiMaDBGgV2VcuUBPHlJ8bUObU6jdcuUGRD6IjLFrgW5ck6d83kFy5AipFrFXVebXPquXIkSIW3Rc4LlygABjmDkEnrheLkyPQKBHrwLlyMJBNAplhyuXIZFMKCGqarlyAiJBcuXKA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4334" name="Picture 14" descr="http://t3.gstatic.com/images?q=tbn:ANd9GcRco5mY9UgQdrTANffX5LE3YXa6THojNa_LNKUfDoWf6zJ7EGyx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537" y="0"/>
            <a:ext cx="2430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36" name="Titolo 1"/>
          <p:cNvSpPr txBox="1">
            <a:spLocks/>
          </p:cNvSpPr>
          <p:nvPr/>
        </p:nvSpPr>
        <p:spPr bwMode="auto">
          <a:xfrm>
            <a:off x="215900" y="165527"/>
            <a:ext cx="5112643" cy="7099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TAGLI CESAREI</a:t>
            </a: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Stella a 6 punte 9"/>
          <p:cNvSpPr/>
          <p:nvPr/>
        </p:nvSpPr>
        <p:spPr>
          <a:xfrm>
            <a:off x="4860032" y="476672"/>
            <a:ext cx="1512168" cy="1584176"/>
          </a:xfrm>
          <a:prstGeom prst="star6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23.1%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873412252"/>
              </p:ext>
            </p:extLst>
          </p:nvPr>
        </p:nvGraphicFramePr>
        <p:xfrm>
          <a:off x="3941229" y="1828800"/>
          <a:ext cx="5202771" cy="49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CORRELAZIONI</a:t>
            </a:r>
            <a:endParaRPr lang="it-IT" b="1" dirty="0"/>
          </a:p>
        </p:txBody>
      </p:sp>
      <p:pic>
        <p:nvPicPr>
          <p:cNvPr id="130050" name="Picture 2" descr="C:\Users\Roberto\Desktop\CASISTICA2013\IMG_1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4752528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Times New Roman" pitchFamily="18" charset="0"/>
              </a:rPr>
              <a:t>MISSION</a:t>
            </a:r>
          </a:p>
        </p:txBody>
      </p:sp>
      <p:sp>
        <p:nvSpPr>
          <p:cNvPr id="20482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4724400"/>
          </a:xfrm>
        </p:spPr>
        <p:txBody>
          <a:bodyPr/>
          <a:lstStyle/>
          <a:p>
            <a:pPr lvl="2" algn="just" eaLnBrk="1" hangingPunct="1"/>
            <a:r>
              <a:rPr lang="it-IT" dirty="0" smtClean="0">
                <a:latin typeface="+mj-lt"/>
                <a:cs typeface="Times New Roman" pitchFamily="18" charset="0"/>
              </a:rPr>
              <a:t>La </a:t>
            </a:r>
            <a:r>
              <a:rPr lang="it-IT" dirty="0" err="1" smtClean="0">
                <a:latin typeface="+mj-lt"/>
                <a:cs typeface="Times New Roman" pitchFamily="18" charset="0"/>
              </a:rPr>
              <a:t>mission</a:t>
            </a:r>
            <a:r>
              <a:rPr lang="it-IT" dirty="0" smtClean="0">
                <a:latin typeface="+mj-lt"/>
                <a:cs typeface="Times New Roman" pitchFamily="18" charset="0"/>
              </a:rPr>
              <a:t>  della nostra USC – settore Ostetrico - è quella di offrire </a:t>
            </a:r>
            <a:r>
              <a:rPr lang="it-IT" b="1" dirty="0" smtClean="0">
                <a:latin typeface="+mj-lt"/>
                <a:cs typeface="Times New Roman" pitchFamily="18" charset="0"/>
              </a:rPr>
              <a:t>un’assistenza ostetrica appropriata che garantisca la sicurezza della gestante</a:t>
            </a:r>
            <a:r>
              <a:rPr lang="it-IT" dirty="0" smtClean="0">
                <a:latin typeface="+mj-lt"/>
                <a:cs typeface="Times New Roman" pitchFamily="18" charset="0"/>
              </a:rPr>
              <a:t> in ottemperanza alle norme vigenti e alle recenti Raccomandazioni Regionali e del Ministero della Salute, con particolare riferimento alla paziente con patologia complessa materno-fetale per la quale il nostro settore Ostetrico è riferimento di 3° livello nell’ambito del Dipartimento materno-infantile-pediatrico.</a:t>
            </a:r>
          </a:p>
          <a:p>
            <a:pPr lvl="2" algn="just" eaLnBrk="1" hangingPunct="1">
              <a:buFont typeface="Wingdings 2" pitchFamily="18" charset="2"/>
              <a:buNone/>
            </a:pPr>
            <a:endParaRPr lang="it-IT" dirty="0" smtClean="0">
              <a:latin typeface="+mj-lt"/>
              <a:cs typeface="Times New Roman" pitchFamily="18" charset="0"/>
            </a:endParaRPr>
          </a:p>
          <a:p>
            <a:pPr lvl="2" algn="just" eaLnBrk="1" hangingPunct="1"/>
            <a:r>
              <a:rPr lang="it-IT" dirty="0" smtClean="0">
                <a:latin typeface="+mj-lt"/>
                <a:cs typeface="Times New Roman" pitchFamily="18" charset="0"/>
              </a:rPr>
              <a:t> La nostra USC collabora alla Formazione con </a:t>
            </a:r>
            <a:r>
              <a:rPr lang="it-IT" b="1" dirty="0" smtClean="0">
                <a:latin typeface="+mj-lt"/>
                <a:cs typeface="Times New Roman" pitchFamily="18" charset="0"/>
              </a:rPr>
              <a:t>attività di Docenza </a:t>
            </a:r>
            <a:r>
              <a:rPr lang="it-IT" dirty="0" smtClean="0">
                <a:latin typeface="+mj-lt"/>
                <a:cs typeface="Times New Roman" pitchFamily="18" charset="0"/>
              </a:rPr>
              <a:t>del Corso di laurea in Ostetricia - Università degli Studi Milano - Bicocca  ed è sede di tutoraggio per gli specializzandi della Scuola di Specialità di Ostetricia e Ginecologia delle Università di Verona, Catania e Milano.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65176"/>
              </p:ext>
            </p:extLst>
          </p:nvPr>
        </p:nvGraphicFramePr>
        <p:xfrm>
          <a:off x="683568" y="2132856"/>
          <a:ext cx="7662615" cy="35852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99354"/>
                <a:gridCol w="1248918"/>
                <a:gridCol w="1309703"/>
                <a:gridCol w="1039440"/>
                <a:gridCol w="1807385"/>
                <a:gridCol w="1057815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Anni</a:t>
                      </a:r>
                      <a:endParaRPr lang="it-IT" sz="2000" b="1" u="sng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Nullipara</a:t>
                      </a:r>
                      <a:endParaRPr lang="it-IT" sz="2000" b="1" u="sng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Pluripara</a:t>
                      </a:r>
                      <a:endParaRPr lang="it-IT" sz="2000" b="1" u="sng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Pre-TC</a:t>
                      </a:r>
                      <a:endParaRPr lang="it-IT" sz="2000" b="1" u="sng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Pluripare+TC</a:t>
                      </a:r>
                      <a:endParaRPr lang="it-IT" sz="2000" b="1" u="sng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Totale</a:t>
                      </a:r>
                    </a:p>
                    <a:p>
                      <a:pPr algn="ctr"/>
                      <a:endParaRPr lang="it-IT" sz="2000" b="1" u="sng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&lt;=20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44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0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0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45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21-25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182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71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13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0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266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26-30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548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271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45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3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867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31-35</a:t>
                      </a:r>
                      <a:endParaRPr lang="it-IT" sz="1800" b="1" dirty="0">
                        <a:solidFill>
                          <a:srgbClr val="FFC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669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614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131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15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1429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36-40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358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476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119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16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969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&gt;=41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75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72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21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9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177</a:t>
                      </a:r>
                      <a:endParaRPr lang="it-IT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1876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1505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329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3753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8978" name="Titolo 1"/>
          <p:cNvSpPr txBox="1">
            <a:spLocks/>
          </p:cNvSpPr>
          <p:nvPr/>
        </p:nvSpPr>
        <p:spPr bwMode="auto">
          <a:xfrm>
            <a:off x="0" y="0"/>
            <a:ext cx="5616575" cy="1512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ETA’ MATERNA 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 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PARITA’</a:t>
            </a:r>
            <a:b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83175"/>
              </p:ext>
            </p:extLst>
          </p:nvPr>
        </p:nvGraphicFramePr>
        <p:xfrm>
          <a:off x="683568" y="2204864"/>
          <a:ext cx="7560840" cy="37444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14665"/>
                <a:gridCol w="1496416"/>
                <a:gridCol w="1647876"/>
                <a:gridCol w="1647876"/>
                <a:gridCol w="1454007"/>
              </a:tblGrid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Singola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Gemellare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Trigemina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&lt;=20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21-25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264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266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26-30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850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867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31-35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1394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1429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36-40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947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969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&gt;=41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5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3668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81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3753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 bwMode="auto">
          <a:xfrm>
            <a:off x="0" y="0"/>
            <a:ext cx="691197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ETA’ MATERNA E GRAVIDANZA</a:t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9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32646"/>
              </p:ext>
            </p:extLst>
          </p:nvPr>
        </p:nvGraphicFramePr>
        <p:xfrm>
          <a:off x="581721" y="1988840"/>
          <a:ext cx="7878711" cy="34258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21928"/>
                <a:gridCol w="1080120"/>
                <a:gridCol w="576063"/>
                <a:gridCol w="1080120"/>
                <a:gridCol w="576064"/>
                <a:gridCol w="1296145"/>
                <a:gridCol w="648071"/>
                <a:gridCol w="1152128"/>
                <a:gridCol w="64807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</a:t>
                      </a:r>
                      <a:endParaRPr kumimoji="0" lang="it-IT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Vaginale</a:t>
                      </a:r>
                      <a:endParaRPr kumimoji="0" lang="it-IT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TC elettivo</a:t>
                      </a:r>
                      <a:endParaRPr kumimoji="0" lang="it-IT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TC urgente</a:t>
                      </a:r>
                      <a:endParaRPr kumimoji="0" lang="it-IT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kumimoji="0" lang="it-IT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23-24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6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0,2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0,6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9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0,2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25-28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0,07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0,4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14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4,0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18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0,4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29-32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13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0,5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7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1,3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20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5,7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40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1,1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33-36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115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4,1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50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9,6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49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14,1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214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5,8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37-40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2283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80,4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440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84,8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208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59,7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2931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79,1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41-42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429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14,7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13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3,7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53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15,9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j-lt"/>
                        </a:rPr>
                        <a:t>495</a:t>
                      </a:r>
                      <a:endParaRPr lang="it-IT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13,4</a:t>
                      </a:r>
                      <a:endParaRPr lang="it-IT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2840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519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348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3707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olo 1"/>
          <p:cNvSpPr txBox="1">
            <a:spLocks/>
          </p:cNvSpPr>
          <p:nvPr/>
        </p:nvSpPr>
        <p:spPr bwMode="auto">
          <a:xfrm>
            <a:off x="0" y="0"/>
            <a:ext cx="6480175" cy="1296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EPOCA GESTAZIONALE E MODALITA’ PARTO</a:t>
            </a:r>
            <a:endParaRPr lang="it-IT" sz="4000" b="1" dirty="0" smtClean="0"/>
          </a:p>
        </p:txBody>
      </p:sp>
      <p:sp>
        <p:nvSpPr>
          <p:cNvPr id="47163" name="Rectangle 100"/>
          <p:cNvSpPr>
            <a:spLocks noChangeArrowheads="1"/>
          </p:cNvSpPr>
          <p:nvPr/>
        </p:nvSpPr>
        <p:spPr bwMode="auto">
          <a:xfrm>
            <a:off x="539552" y="5756145"/>
            <a:ext cx="792088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>
                <a:latin typeface="+mj-lt"/>
              </a:rPr>
              <a:t>*≤22 sett. (n </a:t>
            </a:r>
            <a:r>
              <a:rPr lang="en-US" sz="1400" b="1" dirty="0" smtClean="0">
                <a:latin typeface="+mj-lt"/>
              </a:rPr>
              <a:t>46) </a:t>
            </a:r>
            <a:r>
              <a:rPr lang="en-US" sz="1400" b="1" dirty="0" err="1">
                <a:latin typeface="+mj-lt"/>
              </a:rPr>
              <a:t>sono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esclusi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dal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calcolo</a:t>
            </a:r>
            <a:endParaRPr lang="en-US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0" y="0"/>
            <a:ext cx="6480175" cy="1296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EPOCA GESTAZIONALE E MODALITA’ PARTO</a:t>
            </a:r>
            <a:endParaRPr lang="it-IT" sz="4000" b="1" dirty="0" smtClean="0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404311586"/>
              </p:ext>
            </p:extLst>
          </p:nvPr>
        </p:nvGraphicFramePr>
        <p:xfrm>
          <a:off x="323528" y="1484784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8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6680" cy="7311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sz="4400" b="1" dirty="0" smtClean="0">
                <a:cs typeface="Times New Roman" pitchFamily="18" charset="0"/>
              </a:rPr>
              <a:t>POPOLAZIONE STRANIERA</a:t>
            </a:r>
            <a:endParaRPr lang="it-IT" sz="4400" b="1" dirty="0">
              <a:cs typeface="Times New Roman" pitchFamily="18" charset="0"/>
            </a:endParaRPr>
          </a:p>
        </p:txBody>
      </p:sp>
      <p:pic>
        <p:nvPicPr>
          <p:cNvPr id="132098" name="Picture 2" descr="https://encrypted-tbn3.gstatic.com/images?q=tbn:ANd9GcRihNzzcvWaDrkZe9AB_7nihb8j6_jVtPRpHeqgAiRV5eJslvXxcQ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4212468" cy="2808312"/>
          </a:xfrm>
          <a:prstGeom prst="rect">
            <a:avLst/>
          </a:prstGeom>
          <a:noFill/>
        </p:spPr>
      </p:pic>
      <p:sp>
        <p:nvSpPr>
          <p:cNvPr id="132100" name="AutoShape 4" descr="data:image/jpeg;base64,/9j/4AAQSkZJRgABAQAAAQABAAD/2wBDAAkGBwgHBgkIBwgKCgkLDRYPDQwMDRsUFRAWIB0iIiAdHx8kKDQsJCYxJx8fLT0tMTU3Ojo6Iys/RD84QzQ5Ojf/2wBDAQoKCg0MDRoPDxo3JR8lNzc3Nzc3Nzc3Nzc3Nzc3Nzc3Nzc3Nzc3Nzc3Nzc3Nzc3Nzc3Nzc3Nzc3Nzc3Nzc3Nzf/wAARCADQANADASIAAhEBAxEB/8QAHAAAAgMBAQEBAAAAAAAAAAAABAUCAwYBBwAI/8QAOhAAAQMDAwIEAwYFAwUBAAAAAQIDEQAEIQUSMUFREyJhcQaBkRQyobHR8CNCweHxM1JyBxUWJGKS/8QAFwEBAQEBAAAAAAAAAAAAAAAAAQIAA//EAB4RAQEBAQACAwEBAAAAAAAAAAABEQISMRMhQVED/9oADAMBAAIRAxEAPwDx5lyMZEGjEEkDil5ykLzjBgUQy560V1lFzmKmlURVG6amkyKFavS6RjEUQyvcYFBAT0oy3GQBjtRTDJtK1CACfSmlhpqy2HHBA6Cg7JQbgqORTlOoICRGf6VFWtZ0xsEYnHaql6Oh1CmymSqf70axepIEqGaZ2z6MGEkyJHNSWEv7m60ZaW3pCOijXGvipaeHR7V6DdWVrqjBauGUqBnJAJFYfX/gS0aT4tt4iJORMgCqmfqLaJY+MFgCXQfepq+IlXKDsc8s8V59faS7aKhCic/SuWV44kltaiIHPenwad39bZ3UU98npSK/u5UQfxoE3gTndIA70uur3coxke9act13Fl5cb8A+lCLV50pHSqStRMzXUcya6OXlpwy/tb56UBeXZWogGoOO+SJoUmTmiQ9dPjJOak1AWJTu9O9WMtbiJBHr0o5psAkuOI2gRuKY+lU5yaDXG9O1tvgGEzmq9x8xMhfSMAVe8gNDykK3Dt93PSqE/wCpMT8uaQrq1CZQRtBUowJrignoCD2r4rUQAkZHUc1mFtiFR0Ir4I8NW3nqParmW9ySMTXVt7hHXoalb5KpAHXoKmFZ4g1SJ9o7dKlO3qTWVKNbUIGelEIdjnHzoBtyIIzNXeMn+b/FSqUcL3YI3Qag1qiUnaVE5pLeOuKEImK5Z6ZcXGSrYOk1sjXu/jYWOpEkeGsitFp12VLG47wBJg8VimtPudMDSrxCkIcMJdGUE+9abSmlugKbeGRyDz9KjqLl1rGbhKUqhQk4B7CgtRdS82pKFEr6qVirrfTHXAA4oAkYnM/jR6tDhkqcdAAyciZobWC1m1CWScAkxnrWWNhvYW7tkcTXqesadYqY2IW2pfYKBpK1pVqLZTDhiXAZ9KZ1hzXmd9ZOMEcwRMUEUEcivQfiPT2FKlpaYSIOayd1bpQcQY7Vc6cuuCsJjmvp7VN/BgVTMVSLc+nVGcVNCElBMKkc9oqKE7j6VcW07wkEkTyBT6T7ctklb6UpEk96eC3hoh/b5UgpSDPWar0bTUm8Qu7OxnoSIPz+tNdWesE2XgtKaW6h3+GlCTuKYzJ4j9Km10kyMzelKHDDZSFJghXQ1AuOQHUYAABJGTR6LW4eWbh1vc0SQN0TFBOhmVISoQkcknnsKqIsUqO8hZJ3E896O09tlxZKlQkCNxxJoFKAPItJCiQR7VbbtrQ8kwDB6HFatDBoAHGZ9OKtW2CJAE9u9SQ1GeJEVckYkCe9SrC9xBEkCoJykkDNHvN9Rx3oJxJQZTx1pZDIwPpXwOeM+tSEEYM1LZOYFYiLZlLihJHtTphjaARyOlImipJECaaW91ICTiaiunLYfD3xAmwcRbai0l2yIhW8bigdwIzijdT+A9P1E+NoF4GFOnchxpW1sgmfMOQemI+VYdbxgkzHQ9qaaJ8SP2KPs/irLcyEA4T3iiHFOvfDPxhoW4LuLhTSgSC09uGKx1zqGqkxc3N0YPC1HFfoLTfii31LTVWt4lBQQQY5IIx+NZbUdOsHm1pU0k56inY04teOm/uMQ6sDnCjRI1y+Dfhi4WR/9Zitg78Nacp3zISmfU1S/wDCtoFfw24H/I1tjfH3/WMXePumXHlqP/KqVOr6KVB9a1V3ojFojeUpwKzV8UBwpR0qpZUd83n2FJJNfV8O1MdPtPEKSQCT0PWm3HKS19p7IWClYgntzWi03SEs7VFsnO4Apmff0ovTNPLoHSO/IrSafprbRUl0Jk4nw4k1zvTtOcZ5Vob298BLTiA8E+ZA8xaCSZHuQBT0aHptqhlCmCXFoKgndAgR255o660V9KmrqwLabpmQlDshK0HlJPT+1LzeOB9Yu7NxDrKD4oWtO2ABMGTPfpWIbUrFjwB/6qUoGAqAkqn99awl5aLYfWQ2FBIidpTPpHf2rdP3rqtym20qbcVIE+ZEZiO2KyTz1zcl5aWiADJK+J5x+FPKepKTup2AuKG6cCTRzLbYZZU2So7xJKogwYH1ipXBQu3aZCJeSfMvbgmmJtGRp7qoBCU9uCQMVWpx8ykKUCSBPcVeprcBEkj60UbTbED39KtDKwfMBuxHrU6rC1duYwn50BcMnO4QSIkCafKSUkenpQj7SVJJ6egplGM6rc0rjHWDVzS0qwTRNxbkg7UyKXOoU0dyZntSPRq2hBSIHNW+AoZAmgLK7SsBJMKTyDTVp5BAkDnpU1c+wTinUJnzR2oB+5cbVKQUxnitSwllaRuCfeak7YW7iQOT6Vp0rxpDYfEbjEBRVj1xTb/yjcmd3TieaX3ukMRIj5GkT9opsnaSRWyVvLrlqEawHngpa4AzTFGtW6Gipx0E+prz0lQxJ+tRJPU0+EHz2fh9rWuKuSUNEx3pAokkk8mvq6BPFVJjj11eqnbt71itRpluCpABM/lSbT2cgxPzrT2EIAECe0cVHVdOJkabR7VC9pVIIzM0/tmgkBCj16mk2kFMBWBjuK0VusKThMj/AGg1EdKteSC14cCVzCuxzxWP+L0F3Y+kfxkAJcAMBUdz6wIPuK1jgICckJTk4mDNLdUsRqDSkqO1yJSsYg8j5TSMYR7UWrlpKkI2uIQEKSUiZ4J/vQN5coFv4aEvBBzGwjP+K0t18KfaVbnsK6lKigpP0/SoK+D2CAHXrlREEFaz5flVbE5WYtdrjagAFRCtv+4dR70Qu/tplKkqQpO1SQQDMdvwpk98N27e9BStxI4IVCqWXtoxbW60pRKwQEq46/0rTKLK17dpLZUkSREg9RUH2AnhHlxg/lThplSBEEpI5AyBVq7dKxK0gHGeIzUatk3WNxmMkTS5xBSTmYwTWwvLBMDaDBPUc0jvbPbiCcfKnRhA82kev5UE82lQAgGmTyFJJEY9qFcQMmflVQWEtwxtO5BII61Fu+Wgw4T7imTiPaKW3TYg4qkDmNQAAhYj3ohOqRws1m1ApNc3Hua3i3yWH72ok4Uvjiltxd7gQDzQJJPWvq3iL/pakpc1Cvq+qnO3XaKtWtxBoUc0ysUwaKvkytGYIgD602syd0EGTQNsnIBxPanFi0BEg981ytd4daS4oLgBPqQK0tutJQNpgkY7VmWnEW6JC0YMmevpTSxu07SYMTxB/CpJ4GSraEgq9xz85q1NqdvnjPpxS5F4pY/gocWOm0RP1pkw44BBQEjoSrJpDn2ZBQDtPvxQNzbBKRCYzPNM1LCU7SQSec8UPcFKwROCY7zRTGdumAFjd17dax2pWjj+qNNpkI8y1enmgf1r0K6alO0CZwD2rLsIC7olIiFQkfv1mmXGs1p2SBASoSMKkZ/tRLfmHlAhRnPalVvc7wU5kCZHMUY29uVsWIMQDzWApxskADaQTwDKfxpdf24WgSE7hIgCjkrVuIBOEiZFTcIWkIWACRyBSzCXtiU7pSZOaVPW6oOCcxW/ftErBSVblRAA/WlVzpAM7R/ykc0sxTrCkgiFYzQNwyT0rX3Wm+HKeO09aS3topBI69TTKmxlrhopJxQpFO7tgRxSxxkhRAFXHPqBq7Bq5LJJohFqdvE+9bUzkCQa+op5naai0zuIpbxD8ZppaqjYvorE+tCu25TwK+ZdLSShQlPT0oMmVpbbCZkQOtEHUQwnag7kDnOaA0u4DrcAiQIqV1YLWoluc9q5u3uJNXdy4qEupCJnIzT60vw02N7gUYzJ6VjHVOsOhsymTGaeWZaaalzzHsM1rDGqtNYJSkIcBPITHNGuaw4BLiS2SPrWeRqDFu0XltpZbSJBWZJ9hQ2m/bviW+LiG1IsGzgqMT6VOHY2un6gXxIUIBwQKaFalDzxnEzQtjpzNo0A2gDHPNEuphISCdpOO1SVF0djTqzEISVc9hP9KzGlKClIJIVMHic071two0u7zG5ECfUgfrSTSPKrbgn0pAnzJO17cARMjIjvVu8haSlQUMj/AAKYfZRP8OQgiQMwB3oddid2SeIOe/6f1rM6y4rakt4AGZmR71c08opg8bYgHI+VBoY8PbuT5QJSR2/T9aICARu/mBAmeev96QsJJyid3B6k/v8ACulzekBcBU8TMVxKlSdwkAyTH1jvVLr+1JLcEJEGBEd8Usi6ltQO45HSRmkuqobO6Exjr+dMLp9KtxIKQo5PHNKbpSTuEQI9Pxis2M9csS4qBAzQSrPcNwSaeuITuBg5GIqxu2StI8vmGROKdFjOmy68fKrBbKAMzgVojZoggkifoaFvGkoSdk8fOnyGM7cM56/OotMEDOKMfGc59q4hBJkjHrTrYoLIg7vy5oJ4hDgjjrTRaZEdBQT6BtMD3plTYhbLFq8HEL8pOUxW903TTeW6XEHJrzvY6tBBcMDAT616/wDDlotuxaTkHaAajtXDOa78OuKtis/e5SQOD0+tY9vUVMjw0tEujEHoa9ov7NQaJcnaR5v3++a86+KvhtKHPtmmgIVP8RuevcVub/T1L+EVm2q9eD1+vcgfyk4rf6HdrdabQ3AaQIAAjisfoukPPLSu5KinogYr0TSNO8NoBLe0Ack9KOqeZns3t1ygEkieKtICk+YQe81FpnakJEgA0QpJCZjjpULZv4oMaftB++4kSB6/2oDSmgkTuBV1ph8WpKbNkEQS+J+hqrS0jwpOSRIpS0bKEOkpBk4xuiP0qSmAU/d7ykxifT+tDNOA/fAUYgKiCBH+KuceJSlNwkLUCQFdf8RGKUg3mwBIA2dc8/3pep4IcgnaAeR1PvTC8lPnbVuBGCgzPz/Ckzz5CihS8JVABxitpSdudylAFOzHlCucdIql9+HieTuJBBnr19qXOubXFKBkf7geM4FcU8Vq8ojiY5pOJOnKjAz2nP77UMW8TMEJBI70W0nfIB55A6+tWrtSDPJPmgZxRpK1tJkgpjFSbBZ7lMUY+0IKgSCBBFfafZLvXyhKoSgeYkcTWAX7QUTJBT27UvvX1LB5x6dafX2hlpJ2uK4xIrOXLD6X/CCFKUrgJ60wAFSSJ61wAxOMUY9aXDAKrhhxtI6rECoHYBjNOsHKTt6R29aocbA4FErAnFQWIHvToWfDmmfbtYaSr/TC5UI5jNey6a3b27QU7CUpBryf4buk6fcF5RhIXCp7GtZf/EtrZLQq5ksjI25qetp5xqb1TV42ttLzrIIO1ShI+lYi7S+xfu2d3laSDM4UOhp9a/G2g3tsUMDY7GSpXPypDqupM3+p27rMEIb8MnvBqbqpYZ2CEIUDsT7RzWkszubG0ggDrWWtnwInr0Bp1aXICIJxFScNkCIySCa487sBEn3oJd3CY3c0qvb9QSqDS2B/id/xBbonl3p7URaBIbSn0zWfvLsuXFuSeCczTm3eASkoPTGelZK5m5UhXO0K4EzRyLgOJgkDaSZntzH41nGn1FQ3YTgEzlQoj7TEgKHrzTjGr7onykETMRKT60ruwCgQcj7w6p/X+lffakqkRKhBg8fsVWpW9IPBHBAymggbjcsqjacZAHNVtpMkqMKGPN2osbFTviT1A6GqVDwoUpOJOTwKdIyyQnfIBCQnJHWj3hubUTu3JGIHPypbYoW+rw0AeZMkkSBTtGlFaTFxEY+7+NILBaLuFFQMJPA7fOr7RI0Z1Tu7ehQG5BH5UQy6u0fFpdbQYlDgMBUdvWuO/wDsiAgmOSelGsv1DVtOfbHhFalkfdCcispqJV4guLbeh1tQUlR705XaqthvKISRIV0pdqD4SSlcgbcz2rRrD+0Tb/EGhofKUeJG1xITOxQ5EV5jeBdjqDlo6QdqpTA6U7tNVe0e4LtoQpKxDjauFj+h9aXfG7jF4u21SzUShzyKnkHmDVxztwMhe4YPNcIJwOaGs3AoAzRgIPB+tOGIMOBh8JcAU055VSMVbqFi7c3DVraHyOqSlKFZAmqXxuSQO1F6PqqLV9l19O5bRMTiTGKwp3pPwjYptdl2krcCiCpJgkzUbm0ZtFti1RtSgwBTCw+I9MuG0pLnhOxBQs0qvbxsXMFYKScGai6qZDBDpBSfuijk3cJAwcUoYdDqSAQD6VB19SYE8VGOmmT1+f5jzxSu8vyo+VRBil93d+Yk/WgLdm51V/w7cbW5hTp4Ht3NXOU2rHtRm4QB5llXAE1o9LvkuIAmSD3q/StHtdPb8idzhEKdVyaVv232HVi2n/QelSRHHcfjTcTNWsPyoyOeREECjG1ylK90mc7ev+KR2zpCxIz2mDNHtPYG0ciSBTY0o4lKyBEg4BI6dKkJS3uUokA/Kg923zyTHWpuKWpuUrnmZV69qCs8XcAXCTOAOuMVFxwKkqIPPzFDpcJ3DBgzA5qK1jxEDd5SoJUPTrn50YdNdC+0NP8AjuWr32dQKSpKCR71rbZ9h1shpUkYjsfWjtG+yrt0tlITsTCYpdrNuGtRYct/4a1FW/aBCwP70VpVFzZ+M8lawCET5vWKItbcW7e92AjEn3olsBKBuOIMj14pRqmoS2WkGBnEzFbGC6rqCFFSERsPA9KzWoupWlSQRziKvuHC44YmCcYoFxMEzPtzTjFTqlQQYgUq1J4oZU0DKHIJHqOtN7hODgz69aQamVbkgir5cu/SWnuRAPSmqFEgDvQGgWC9RXdNsk+Mywp5CAPv7Yke8T9KIt3ASJPSqo5otQ8hxPaKXXrailW0YjNMyAERPyiqHE8joelEq7E9G0a3vGrZy7uQErBMJGRHSaYaloemtjba3LqiDypzFZ1564t07WXSlO6QB0PpQK7u4UolTqzPrTmueyHTOoO2TnhOL3gcKHUUYrVELRO4TSex0u8vWfGaIWByCc199guS+lko2kmM9KLIqdUytWl6o9EkMpPmUOvoK2GmWzbCENtICUDiKA0mySwyhsIhKR1p/boCEjbOfSotXHSkrBA6dO9JviBoIRbLHPjRj2NaAwOB7E0LqGkX2quMNWbQKGlFa1LWEjdwB+dEZiEKO+R25Oc0a2oRtIkDknqKCRwO8c1a2rB3HBHQ1dRKOQ9kHMZx/L9KmVZTCpgRg/v1oRtfaeIBPFW+Kk9DPSpsVqx0gLI4B4ByDQz5SUqAJIBwfXj+lWLWCiTB7EGPlQzhBVu9M1i0/wAPfE7LiU210oM3KRAn+b1H6VpE3off8TeNjCdo9VHn6ACvIrtvxAlSTtUkyFTGe4p1pHxC4tpFnc+V3qvgLHf3rXlp195W/dv91q6pREEwjpJrOXT29ZJzJ6Cg39aZWjagkJSIAnrVVtceKFOueVAB5xQrRZbIQClOTVirFSgSnGCSSOtGaZbJUg3F0NsZSg/hPqamEXetX3/atHCwUkfankjDY7D1P4U+02spdt/xFNWbarl1P3yMJR7ngUg1TTXktlxSmyoZhtJP4173p/wVYWNsht5G8JGG5xPUk9T61G+0m1CSlFu2kegq5MR9dPE/+m6lJ+LLcDgtuA//AJP6UR8SWQ07XrltKR4Th8VoxjarOPYyK2tx8P22ma7b6xbNhoolLqUjBkRNI/j0Mrt9KurcEoUXEhR7GFAfXd9KaJzkZ4LURjpXy0qUNxAqtpQURnHQVen7vPyqVygbpoxH4Clb7BBJin7iNxxmhn2Z6TTKnrnQmkao7py4ScTPtWksrr/uDv2kgA9IHJrLvW2SAK1WkNpZtW0gD7ox+dHWNzDy0QCRnAPU03YEgA8+1J7VRAmR6inDC59+Kha/bgxBJGJ9KcaRcoaVdpKD4Fq0C473VBJT6wPzpYw7btuhy7daZaSJ3OKCRWgsdV0q4Tst7+1cnBAcGarlUeHJXwcwBAqe4yITJ6E8UCleTznIE1cpYXn8hVuGikuzAGQRB781elzcgJESCOuBS1KzMiSIolKyD5YjnmetFipV2+JAjA6H9yagSSBIJx9KrQrcYmYEZ71WVGSoRB4zAzRh11XnGDx0B460LcMBxIwARwRgzRJVHc9wf3mokkABPac56Vmv2s03UGw6lm9QlK4jxT1+XenCbpCnUJSpJQlQVtnA9VfpWdeZS4khXPtVDdw5ajw3JWyMpA6frWzRLY9L+G7S8+Jb0MW6izbNmVOxk+sflXq+kaXY6HZItNPZCEJyVfzKJ5JPU0g/6f2iNM+HWQokvvjxHST1I49qfuXHrVc8uffd9LH1yKU3aeaIuLtphpTrywhCRJUowBWO1PWr3UyUWM2tpH+spPnc/wCIPA9T9OtN+hzLRWphtSFIcIgiDJrF6shp5pvTLjCJWEqHQx5VD51DUrJG0+IFOudVOq3E1mLsO2TqXGJIz/DJx8u1TK7+oCtHDJmMc0eiSkFWflSG0cO6CacMrlMSPTNaxPNEpAIgfOuLQCjIg+lTbOR1EdqnE561KgCreZA60/tWtqEx7UtZTLyYEweO9aOyYKkJ3DbiaKXLdC0z0zTRlW0QBmelfNsyDtAjpVep3H2CyLuPFJ2tDur9KzUr1pwahfItMKatuZ4Kzz9KYWOmNQCpsHHagNEttygVmVGSTySTmtda2qUpnkR1NDPEEvESCaIS7MpM5+cdaVodImiW3JAKeeoFdq4Sj0rPUk5GauQT0MTjP79qXtrMcqknFFFS0lQLakkZgg+QUKEEwomQB1zzXFKJBxOIqnxQrtnoeK4hcYV17YFbCs3dNo7ivgSpQEAYOOwqrdncPzxUk7iFEIUuBJKQTRhWgySMH8ag42laCnGRUUuAmIz+VThTiVbAokfegTHvFZtew/DmsoXp1rsX5Q2kR2gDFPHNRbbZU86sJQgSpR4Arxf4d1dVhdllxX8F1Q64Qrv8+Ke/E2rlxFvYAkpX53EjO4A4H1/I1WovOnN/rB1p4LdxYgy0yr+f/wC1D8h0554MZX4qZPWsdbXkkKMx2p5p94IGea5W66yZF97bBQKinjrWY1W0BBIz8orZKWlaJXIVEwcGk2pW+7cEpAoLze8YVbvb08E5oq1dBSAD705u7HzHcnPqP6UsXYqbUVNcf7e9XuozKKaWIH4iiAYE9BS5l3adqpSrt3oto71pT6SaFGOnM5C1xkzT1gSoBJMUttEkSrKoEmATFNbdQIAT16xQRrfvAGST0rMaheHVL/xESbZvytA9e5+dEfEGoEJ+wsKhbgHin/ant86q0y1IiB1wKzH+jsCEwkCeh7Vo2vIDMY69TS/TGghKTuIcPfpRVw7t4OOpnmsK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2102" name="AutoShape 6" descr="data:image/jpeg;base64,/9j/4AAQSkZJRgABAQAAAQABAAD/2wBDAAkGBwgHBgkIBwgKCgkLDRYPDQwMDRsUFRAWIB0iIiAdHx8kKDQsJCYxJx8fLT0tMTU3Ojo6Iys/RD84QzQ5Ojf/2wBDAQoKCg0MDRoPDxo3JR8lNzc3Nzc3Nzc3Nzc3Nzc3Nzc3Nzc3Nzc3Nzc3Nzc3Nzc3Nzc3Nzc3Nzc3Nzc3Nzc3Nzf/wAARCADQANADASIAAhEBAxEB/8QAHAAAAgMBAQEBAAAAAAAAAAAABAUCAwYBBwAI/8QAOhAAAQMDAwIEAwYFAwUBAAAAAQIDEQAEIQUSMUFREyJhcQaBkRQyobHR8CNCweHxM1JyBxUWJGKS/8QAFwEBAQEBAAAAAAAAAAAAAAAAAQIAA//EAB4RAQEBAQACAwEBAAAAAAAAAAABEQISMRMhQVED/9oADAMBAAIRAxEAPwDx5lyMZEGjEEkDil5ykLzjBgUQy560V1lFzmKmlURVG6amkyKFavS6RjEUQyvcYFBAT0oy3GQBjtRTDJtK1CACfSmlhpqy2HHBA6Cg7JQbgqORTlOoICRGf6VFWtZ0xsEYnHaql6Oh1CmymSqf70axepIEqGaZ2z6MGEkyJHNSWEv7m60ZaW3pCOijXGvipaeHR7V6DdWVrqjBauGUqBnJAJFYfX/gS0aT4tt4iJORMgCqmfqLaJY+MFgCXQfepq+IlXKDsc8s8V59faS7aKhCic/SuWV44kltaiIHPenwad39bZ3UU98npSK/u5UQfxoE3gTndIA70uur3coxke9act13Fl5cb8A+lCLV50pHSqStRMzXUcya6OXlpwy/tb56UBeXZWogGoOO+SJoUmTmiQ9dPjJOak1AWJTu9O9WMtbiJBHr0o5psAkuOI2gRuKY+lU5yaDXG9O1tvgGEzmq9x8xMhfSMAVe8gNDykK3Dt93PSqE/wCpMT8uaQrq1CZQRtBUowJrignoCD2r4rUQAkZHUc1mFtiFR0Ir4I8NW3nqParmW9ySMTXVt7hHXoalb5KpAHXoKmFZ4g1SJ9o7dKlO3qTWVKNbUIGelEIdjnHzoBtyIIzNXeMn+b/FSqUcL3YI3Qag1qiUnaVE5pLeOuKEImK5Z6ZcXGSrYOk1sjXu/jYWOpEkeGsitFp12VLG47wBJg8VimtPudMDSrxCkIcMJdGUE+9abSmlugKbeGRyDz9KjqLl1rGbhKUqhQk4B7CgtRdS82pKFEr6qVirrfTHXAA4oAkYnM/jR6tDhkqcdAAyciZobWC1m1CWScAkxnrWWNhvYW7tkcTXqesadYqY2IW2pfYKBpK1pVqLZTDhiXAZ9KZ1hzXmd9ZOMEcwRMUEUEcivQfiPT2FKlpaYSIOayd1bpQcQY7Vc6cuuCsJjmvp7VN/BgVTMVSLc+nVGcVNCElBMKkc9oqKE7j6VcW07wkEkTyBT6T7ctklb6UpEk96eC3hoh/b5UgpSDPWar0bTUm8Qu7OxnoSIPz+tNdWesE2XgtKaW6h3+GlCTuKYzJ4j9Km10kyMzelKHDDZSFJghXQ1AuOQHUYAABJGTR6LW4eWbh1vc0SQN0TFBOhmVISoQkcknnsKqIsUqO8hZJ3E896O09tlxZKlQkCNxxJoFKAPItJCiQR7VbbtrQ8kwDB6HFatDBoAHGZ9OKtW2CJAE9u9SQ1GeJEVckYkCe9SrC9xBEkCoJykkDNHvN9Rx3oJxJQZTx1pZDIwPpXwOeM+tSEEYM1LZOYFYiLZlLihJHtTphjaARyOlImipJECaaW91ICTiaiunLYfD3xAmwcRbai0l2yIhW8bigdwIzijdT+A9P1E+NoF4GFOnchxpW1sgmfMOQemI+VYdbxgkzHQ9qaaJ8SP2KPs/irLcyEA4T3iiHFOvfDPxhoW4LuLhTSgSC09uGKx1zqGqkxc3N0YPC1HFfoLTfii31LTVWt4lBQQQY5IIx+NZbUdOsHm1pU0k56inY04teOm/uMQ6sDnCjRI1y+Dfhi4WR/9Zitg78Nacp3zISmfU1S/wDCtoFfw24H/I1tjfH3/WMXePumXHlqP/KqVOr6KVB9a1V3ojFojeUpwKzV8UBwpR0qpZUd83n2FJJNfV8O1MdPtPEKSQCT0PWm3HKS19p7IWClYgntzWi03SEs7VFsnO4Apmff0ovTNPLoHSO/IrSafprbRUl0Jk4nw4k1zvTtOcZ5Vob298BLTiA8E+ZA8xaCSZHuQBT0aHptqhlCmCXFoKgndAgR255o660V9KmrqwLabpmQlDshK0HlJPT+1LzeOB9Yu7NxDrKD4oWtO2ABMGTPfpWIbUrFjwB/6qUoGAqAkqn99awl5aLYfWQ2FBIidpTPpHf2rdP3rqtym20qbcVIE+ZEZiO2KyTz1zcl5aWiADJK+J5x+FPKepKTup2AuKG6cCTRzLbYZZU2So7xJKogwYH1ipXBQu3aZCJeSfMvbgmmJtGRp7qoBCU9uCQMVWpx8ykKUCSBPcVeprcBEkj60UbTbED39KtDKwfMBuxHrU6rC1duYwn50BcMnO4QSIkCafKSUkenpQj7SVJJ6egplGM6rc0rjHWDVzS0qwTRNxbkg7UyKXOoU0dyZntSPRq2hBSIHNW+AoZAmgLK7SsBJMKTyDTVp5BAkDnpU1c+wTinUJnzR2oB+5cbVKQUxnitSwllaRuCfeak7YW7iQOT6Vp0rxpDYfEbjEBRVj1xTb/yjcmd3TieaX3ukMRIj5GkT9opsnaSRWyVvLrlqEawHngpa4AzTFGtW6Gipx0E+prz0lQxJ+tRJPU0+EHz2fh9rWuKuSUNEx3pAokkk8mvq6BPFVJjj11eqnbt71itRpluCpABM/lSbT2cgxPzrT2EIAECe0cVHVdOJkabR7VC9pVIIzM0/tmgkBCj16mk2kFMBWBjuK0VusKThMj/AGg1EdKteSC14cCVzCuxzxWP+L0F3Y+kfxkAJcAMBUdz6wIPuK1jgICckJTk4mDNLdUsRqDSkqO1yJSsYg8j5TSMYR7UWrlpKkI2uIQEKSUiZ4J/vQN5coFv4aEvBBzGwjP+K0t18KfaVbnsK6lKigpP0/SoK+D2CAHXrlREEFaz5flVbE5WYtdrjagAFRCtv+4dR70Qu/tplKkqQpO1SQQDMdvwpk98N27e9BStxI4IVCqWXtoxbW60pRKwQEq46/0rTKLK17dpLZUkSREg9RUH2AnhHlxg/lThplSBEEpI5AyBVq7dKxK0gHGeIzUatk3WNxmMkTS5xBSTmYwTWwvLBMDaDBPUc0jvbPbiCcfKnRhA82kev5UE82lQAgGmTyFJJEY9qFcQMmflVQWEtwxtO5BII61Fu+Wgw4T7imTiPaKW3TYg4qkDmNQAAhYj3ohOqRws1m1ApNc3Hua3i3yWH72ok4Uvjiltxd7gQDzQJJPWvq3iL/pakpc1Cvq+qnO3XaKtWtxBoUc0ysUwaKvkytGYIgD602syd0EGTQNsnIBxPanFi0BEg981ytd4daS4oLgBPqQK0tutJQNpgkY7VmWnEW6JC0YMmevpTSxu07SYMTxB/CpJ4GSraEgq9xz85q1NqdvnjPpxS5F4pY/gocWOm0RP1pkw44BBQEjoSrJpDn2ZBQDtPvxQNzbBKRCYzPNM1LCU7SQSec8UPcFKwROCY7zRTGdumAFjd17dax2pWjj+qNNpkI8y1enmgf1r0K6alO0CZwD2rLsIC7olIiFQkfv1mmXGs1p2SBASoSMKkZ/tRLfmHlAhRnPalVvc7wU5kCZHMUY29uVsWIMQDzWApxskADaQTwDKfxpdf24WgSE7hIgCjkrVuIBOEiZFTcIWkIWACRyBSzCXtiU7pSZOaVPW6oOCcxW/ftErBSVblRAA/WlVzpAM7R/ykc0sxTrCkgiFYzQNwyT0rX3Wm+HKeO09aS3topBI69TTKmxlrhopJxQpFO7tgRxSxxkhRAFXHPqBq7Bq5LJJohFqdvE+9bUzkCQa+op5naai0zuIpbxD8ZppaqjYvorE+tCu25TwK+ZdLSShQlPT0oMmVpbbCZkQOtEHUQwnag7kDnOaA0u4DrcAiQIqV1YLWoluc9q5u3uJNXdy4qEupCJnIzT60vw02N7gUYzJ6VjHVOsOhsymTGaeWZaaalzzHsM1rDGqtNYJSkIcBPITHNGuaw4BLiS2SPrWeRqDFu0XltpZbSJBWZJ9hQ2m/bviW+LiG1IsGzgqMT6VOHY2un6gXxIUIBwQKaFalDzxnEzQtjpzNo0A2gDHPNEuphISCdpOO1SVF0djTqzEISVc9hP9KzGlKClIJIVMHic071two0u7zG5ECfUgfrSTSPKrbgn0pAnzJO17cARMjIjvVu8haSlQUMj/AAKYfZRP8OQgiQMwB3oddid2SeIOe/6f1rM6y4rakt4AGZmR71c08opg8bYgHI+VBoY8PbuT5QJSR2/T9aICARu/mBAmeev96QsJJyid3B6k/v8ACulzekBcBU8TMVxKlSdwkAyTH1jvVLr+1JLcEJEGBEd8Usi6ltQO45HSRmkuqobO6Exjr+dMLp9KtxIKQo5PHNKbpSTuEQI9Pxis2M9csS4qBAzQSrPcNwSaeuITuBg5GIqxu2StI8vmGROKdFjOmy68fKrBbKAMzgVojZoggkifoaFvGkoSdk8fOnyGM7cM56/OotMEDOKMfGc59q4hBJkjHrTrYoLIg7vy5oJ4hDgjjrTRaZEdBQT6BtMD3plTYhbLFq8HEL8pOUxW903TTeW6XEHJrzvY6tBBcMDAT616/wDDlotuxaTkHaAajtXDOa78OuKtis/e5SQOD0+tY9vUVMjw0tEujEHoa9ov7NQaJcnaR5v3++a86+KvhtKHPtmmgIVP8RuevcVub/T1L+EVm2q9eD1+vcgfyk4rf6HdrdabQ3AaQIAAjisfoukPPLSu5KinogYr0TSNO8NoBLe0Ack9KOqeZns3t1ygEkieKtICk+YQe81FpnakJEgA0QpJCZjjpULZv4oMaftB++4kSB6/2oDSmgkTuBV1ph8WpKbNkEQS+J+hqrS0jwpOSRIpS0bKEOkpBk4xuiP0qSmAU/d7ykxifT+tDNOA/fAUYgKiCBH+KuceJSlNwkLUCQFdf8RGKUg3mwBIA2dc8/3pep4IcgnaAeR1PvTC8lPnbVuBGCgzPz/Ckzz5CihS8JVABxitpSdudylAFOzHlCucdIql9+HieTuJBBnr19qXOubXFKBkf7geM4FcU8Vq8ojiY5pOJOnKjAz2nP77UMW8TMEJBI70W0nfIB55A6+tWrtSDPJPmgZxRpK1tJkgpjFSbBZ7lMUY+0IKgSCBBFfafZLvXyhKoSgeYkcTWAX7QUTJBT27UvvX1LB5x6dafX2hlpJ2uK4xIrOXLD6X/CCFKUrgJ60wAFSSJ61wAxOMUY9aXDAKrhhxtI6rECoHYBjNOsHKTt6R29aocbA4FErAnFQWIHvToWfDmmfbtYaSr/TC5UI5jNey6a3b27QU7CUpBryf4buk6fcF5RhIXCp7GtZf/EtrZLQq5ksjI25qetp5xqb1TV42ttLzrIIO1ShI+lYi7S+xfu2d3laSDM4UOhp9a/G2g3tsUMDY7GSpXPypDqupM3+p27rMEIb8MnvBqbqpYZ2CEIUDsT7RzWkszubG0ggDrWWtnwInr0Bp1aXICIJxFScNkCIySCa487sBEn3oJd3CY3c0qvb9QSqDS2B/id/xBbonl3p7URaBIbSn0zWfvLsuXFuSeCczTm3eASkoPTGelZK5m5UhXO0K4EzRyLgOJgkDaSZntzH41nGn1FQ3YTgEzlQoj7TEgKHrzTjGr7onykETMRKT60ruwCgQcj7w6p/X+lffakqkRKhBg8fsVWpW9IPBHBAymggbjcsqjacZAHNVtpMkqMKGPN2osbFTviT1A6GqVDwoUpOJOTwKdIyyQnfIBCQnJHWj3hubUTu3JGIHPypbYoW+rw0AeZMkkSBTtGlFaTFxEY+7+NILBaLuFFQMJPA7fOr7RI0Z1Tu7ehQG5BH5UQy6u0fFpdbQYlDgMBUdvWuO/wDsiAgmOSelGsv1DVtOfbHhFalkfdCcispqJV4guLbeh1tQUlR705XaqthvKISRIV0pdqD4SSlcgbcz2rRrD+0Tb/EGhofKUeJG1xITOxQ5EV5jeBdjqDlo6QdqpTA6U7tNVe0e4LtoQpKxDjauFj+h9aXfG7jF4u21SzUShzyKnkHmDVxztwMhe4YPNcIJwOaGs3AoAzRgIPB+tOGIMOBh8JcAU055VSMVbqFi7c3DVraHyOqSlKFZAmqXxuSQO1F6PqqLV9l19O5bRMTiTGKwp3pPwjYptdl2krcCiCpJgkzUbm0ZtFti1RtSgwBTCw+I9MuG0pLnhOxBQs0qvbxsXMFYKScGai6qZDBDpBSfuijk3cJAwcUoYdDqSAQD6VB19SYE8VGOmmT1+f5jzxSu8vyo+VRBil93d+Yk/WgLdm51V/w7cbW5hTp4Ht3NXOU2rHtRm4QB5llXAE1o9LvkuIAmSD3q/StHtdPb8idzhEKdVyaVv232HVi2n/QelSRHHcfjTcTNWsPyoyOeREECjG1ylK90mc7ev+KR2zpCxIz2mDNHtPYG0ciSBTY0o4lKyBEg4BI6dKkJS3uUokA/Kg923zyTHWpuKWpuUrnmZV69qCs8XcAXCTOAOuMVFxwKkqIPPzFDpcJ3DBgzA5qK1jxEDd5SoJUPTrn50YdNdC+0NP8AjuWr32dQKSpKCR71rbZ9h1shpUkYjsfWjtG+yrt0tlITsTCYpdrNuGtRYct/4a1FW/aBCwP70VpVFzZ+M8lawCET5vWKItbcW7e92AjEn3olsBKBuOIMj14pRqmoS2WkGBnEzFbGC6rqCFFSERsPA9KzWoupWlSQRziKvuHC44YmCcYoFxMEzPtzTjFTqlQQYgUq1J4oZU0DKHIJHqOtN7hODgz69aQamVbkgir5cu/SWnuRAPSmqFEgDvQGgWC9RXdNsk+Mywp5CAPv7Yke8T9KIt3ASJPSqo5otQ8hxPaKXXrailW0YjNMyAERPyiqHE8joelEq7E9G0a3vGrZy7uQErBMJGRHSaYaloemtjba3LqiDypzFZ1564t07WXSlO6QB0PpQK7u4UolTqzPrTmueyHTOoO2TnhOL3gcKHUUYrVELRO4TSex0u8vWfGaIWByCc199guS+lko2kmM9KLIqdUytWl6o9EkMpPmUOvoK2GmWzbCENtICUDiKA0mySwyhsIhKR1p/boCEjbOfSotXHSkrBA6dO9JviBoIRbLHPjRj2NaAwOB7E0LqGkX2quMNWbQKGlFa1LWEjdwB+dEZiEKO+R25Oc0a2oRtIkDknqKCRwO8c1a2rB3HBHQ1dRKOQ9kHMZx/L9KmVZTCpgRg/v1oRtfaeIBPFW+Kk9DPSpsVqx0gLI4B4ByDQz5SUqAJIBwfXj+lWLWCiTB7EGPlQzhBVu9M1i0/wAPfE7LiU210oM3KRAn+b1H6VpE3off8TeNjCdo9VHn6ACvIrtvxAlSTtUkyFTGe4p1pHxC4tpFnc+V3qvgLHf3rXlp195W/dv91q6pREEwjpJrOXT29ZJzJ6Cg39aZWjagkJSIAnrVVtceKFOueVAB5xQrRZbIQClOTVirFSgSnGCSSOtGaZbJUg3F0NsZSg/hPqamEXetX3/atHCwUkfankjDY7D1P4U+02spdt/xFNWbarl1P3yMJR7ngUg1TTXktlxSmyoZhtJP4173p/wVYWNsht5G8JGG5xPUk9T61G+0m1CSlFu2kegq5MR9dPE/+m6lJ+LLcDgtuA//AJP6UR8SWQ07XrltKR4Th8VoxjarOPYyK2tx8P22ma7b6xbNhoolLqUjBkRNI/j0Mrt9KurcEoUXEhR7GFAfXd9KaJzkZ4LURjpXy0qUNxAqtpQURnHQVen7vPyqVygbpoxH4Clb7BBJin7iNxxmhn2Z6TTKnrnQmkao7py4ScTPtWksrr/uDv2kgA9IHJrLvW2SAK1WkNpZtW0gD7ox+dHWNzDy0QCRnAPU03YEgA8+1J7VRAmR6inDC59+Kha/bgxBJGJ9KcaRcoaVdpKD4Fq0C473VBJT6wPzpYw7btuhy7daZaSJ3OKCRWgsdV0q4Tst7+1cnBAcGarlUeHJXwcwBAqe4yITJ6E8UCleTznIE1cpYXn8hVuGikuzAGQRB781elzcgJESCOuBS1KzMiSIolKyD5YjnmetFipV2+JAjA6H9yagSSBIJx9KrQrcYmYEZ71WVGSoRB4zAzRh11XnGDx0B460LcMBxIwARwRgzRJVHc9wf3mokkABPac56Vmv2s03UGw6lm9QlK4jxT1+XenCbpCnUJSpJQlQVtnA9VfpWdeZS4khXPtVDdw5ajw3JWyMpA6frWzRLY9L+G7S8+Jb0MW6izbNmVOxk+sflXq+kaXY6HZItNPZCEJyVfzKJ5JPU0g/6f2iNM+HWQokvvjxHST1I49qfuXHrVc8uffd9LH1yKU3aeaIuLtphpTrywhCRJUowBWO1PWr3UyUWM2tpH+spPnc/wCIPA9T9OtN+hzLRWphtSFIcIgiDJrF6shp5pvTLjCJWEqHQx5VD51DUrJG0+IFOudVOq3E1mLsO2TqXGJIz/DJx8u1TK7+oCtHDJmMc0eiSkFWflSG0cO6CacMrlMSPTNaxPNEpAIgfOuLQCjIg+lTbOR1EdqnE561KgCreZA60/tWtqEx7UtZTLyYEweO9aOyYKkJ3DbiaKXLdC0z0zTRlW0QBmelfNsyDtAjpVep3H2CyLuPFJ2tDur9KzUr1pwahfItMKatuZ4Kzz9KYWOmNQCpsHHagNEttygVmVGSTySTmtda2qUpnkR1NDPEEvESCaIS7MpM5+cdaVodImiW3JAKeeoFdq4Sj0rPUk5GauQT0MTjP79qXtrMcqknFFFS0lQLakkZgg+QUKEEwomQB1zzXFKJBxOIqnxQrtnoeK4hcYV17YFbCs3dNo7ivgSpQEAYOOwqrdncPzxUk7iFEIUuBJKQTRhWgySMH8ag42laCnGRUUuAmIz+VThTiVbAokfegTHvFZtew/DmsoXp1rsX5Q2kR2gDFPHNRbbZU86sJQgSpR4Arxf4d1dVhdllxX8F1Q64Qrv8+Ke/E2rlxFvYAkpX53EjO4A4H1/I1WovOnN/rB1p4LdxYgy0yr+f/wC1D8h0554MZX4qZPWsdbXkkKMx2p5p94IGea5W66yZF97bBQKinjrWY1W0BBIz8orZKWlaJXIVEwcGk2pW+7cEpAoLze8YVbvb08E5oq1dBSAD705u7HzHcnPqP6UsXYqbUVNcf7e9XuozKKaWIH4iiAYE9BS5l3adqpSrt3oto71pT6SaFGOnM5C1xkzT1gSoBJMUttEkSrKoEmATFNbdQIAT16xQRrfvAGST0rMaheHVL/xESbZvytA9e5+dEfEGoEJ+wsKhbgHin/ant86q0y1IiB1wKzH+jsCEwkCeh7Vo2vIDMY69TS/TGghKTuIcPfpRVw7t4OOpnmsK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2104" name="AutoShape 8" descr="data:image/jpeg;base64,/9j/4AAQSkZJRgABAQAAAQABAAD/2wBDAAkGBwgHBgkIBwgKCgkLDRYPDQwMDRsUFRAWIB0iIiAdHx8kKDQsJCYxJx8fLT0tMTU3Ojo6Iys/RD84QzQ5Ojf/2wBDAQoKCg0MDRoPDxo3JR8lNzc3Nzc3Nzc3Nzc3Nzc3Nzc3Nzc3Nzc3Nzc3Nzc3Nzc3Nzc3Nzc3Nzc3Nzc3Nzc3Nzf/wAARCADQANADASIAAhEBAxEB/8QAHAAAAgMBAQEBAAAAAAAAAAAABAUCAwYBBwAI/8QAOhAAAQMDAwIEAwYFAwUBAAAAAQIDEQAEIQUSMUFREyJhcQaBkRQyobHR8CNCweHxM1JyBxUWJGKS/8QAFwEBAQEBAAAAAAAAAAAAAAAAAQIAA//EAB4RAQEBAQACAwEBAAAAAAAAAAABEQISMRMhQVED/9oADAMBAAIRAxEAPwDx5lyMZEGjEEkDil5ykLzjBgUQy560V1lFzmKmlURVG6amkyKFavS6RjEUQyvcYFBAT0oy3GQBjtRTDJtK1CACfSmlhpqy2HHBA6Cg7JQbgqORTlOoICRGf6VFWtZ0xsEYnHaql6Oh1CmymSqf70axepIEqGaZ2z6MGEkyJHNSWEv7m60ZaW3pCOijXGvipaeHR7V6DdWVrqjBauGUqBnJAJFYfX/gS0aT4tt4iJORMgCqmfqLaJY+MFgCXQfepq+IlXKDsc8s8V59faS7aKhCic/SuWV44kltaiIHPenwad39bZ3UU98npSK/u5UQfxoE3gTndIA70uur3coxke9act13Fl5cb8A+lCLV50pHSqStRMzXUcya6OXlpwy/tb56UBeXZWogGoOO+SJoUmTmiQ9dPjJOak1AWJTu9O9WMtbiJBHr0o5psAkuOI2gRuKY+lU5yaDXG9O1tvgGEzmq9x8xMhfSMAVe8gNDykK3Dt93PSqE/wCpMT8uaQrq1CZQRtBUowJrignoCD2r4rUQAkZHUc1mFtiFR0Ir4I8NW3nqParmW9ySMTXVt7hHXoalb5KpAHXoKmFZ4g1SJ9o7dKlO3qTWVKNbUIGelEIdjnHzoBtyIIzNXeMn+b/FSqUcL3YI3Qag1qiUnaVE5pLeOuKEImK5Z6ZcXGSrYOk1sjXu/jYWOpEkeGsitFp12VLG47wBJg8VimtPudMDSrxCkIcMJdGUE+9abSmlugKbeGRyDz9KjqLl1rGbhKUqhQk4B7CgtRdS82pKFEr6qVirrfTHXAA4oAkYnM/jR6tDhkqcdAAyciZobWC1m1CWScAkxnrWWNhvYW7tkcTXqesadYqY2IW2pfYKBpK1pVqLZTDhiXAZ9KZ1hzXmd9ZOMEcwRMUEUEcivQfiPT2FKlpaYSIOayd1bpQcQY7Vc6cuuCsJjmvp7VN/BgVTMVSLc+nVGcVNCElBMKkc9oqKE7j6VcW07wkEkTyBT6T7ctklb6UpEk96eC3hoh/b5UgpSDPWar0bTUm8Qu7OxnoSIPz+tNdWesE2XgtKaW6h3+GlCTuKYzJ4j9Km10kyMzelKHDDZSFJghXQ1AuOQHUYAABJGTR6LW4eWbh1vc0SQN0TFBOhmVISoQkcknnsKqIsUqO8hZJ3E896O09tlxZKlQkCNxxJoFKAPItJCiQR7VbbtrQ8kwDB6HFatDBoAHGZ9OKtW2CJAE9u9SQ1GeJEVckYkCe9SrC9xBEkCoJykkDNHvN9Rx3oJxJQZTx1pZDIwPpXwOeM+tSEEYM1LZOYFYiLZlLihJHtTphjaARyOlImipJECaaW91ICTiaiunLYfD3xAmwcRbai0l2yIhW8bigdwIzijdT+A9P1E+NoF4GFOnchxpW1sgmfMOQemI+VYdbxgkzHQ9qaaJ8SP2KPs/irLcyEA4T3iiHFOvfDPxhoW4LuLhTSgSC09uGKx1zqGqkxc3N0YPC1HFfoLTfii31LTVWt4lBQQQY5IIx+NZbUdOsHm1pU0k56inY04teOm/uMQ6sDnCjRI1y+Dfhi4WR/9Zitg78Nacp3zISmfU1S/wDCtoFfw24H/I1tjfH3/WMXePumXHlqP/KqVOr6KVB9a1V3ojFojeUpwKzV8UBwpR0qpZUd83n2FJJNfV8O1MdPtPEKSQCT0PWm3HKS19p7IWClYgntzWi03SEs7VFsnO4Apmff0ovTNPLoHSO/IrSafprbRUl0Jk4nw4k1zvTtOcZ5Vob298BLTiA8E+ZA8xaCSZHuQBT0aHptqhlCmCXFoKgndAgR255o660V9KmrqwLabpmQlDshK0HlJPT+1LzeOB9Yu7NxDrKD4oWtO2ABMGTPfpWIbUrFjwB/6qUoGAqAkqn99awl5aLYfWQ2FBIidpTPpHf2rdP3rqtym20qbcVIE+ZEZiO2KyTz1zcl5aWiADJK+J5x+FPKepKTup2AuKG6cCTRzLbYZZU2So7xJKogwYH1ipXBQu3aZCJeSfMvbgmmJtGRp7qoBCU9uCQMVWpx8ykKUCSBPcVeprcBEkj60UbTbED39KtDKwfMBuxHrU6rC1duYwn50BcMnO4QSIkCafKSUkenpQj7SVJJ6egplGM6rc0rjHWDVzS0qwTRNxbkg7UyKXOoU0dyZntSPRq2hBSIHNW+AoZAmgLK7SsBJMKTyDTVp5BAkDnpU1c+wTinUJnzR2oB+5cbVKQUxnitSwllaRuCfeak7YW7iQOT6Vp0rxpDYfEbjEBRVj1xTb/yjcmd3TieaX3ukMRIj5GkT9opsnaSRWyVvLrlqEawHngpa4AzTFGtW6Gipx0E+prz0lQxJ+tRJPU0+EHz2fh9rWuKuSUNEx3pAokkk8mvq6BPFVJjj11eqnbt71itRpluCpABM/lSbT2cgxPzrT2EIAECe0cVHVdOJkabR7VC9pVIIzM0/tmgkBCj16mk2kFMBWBjuK0VusKThMj/AGg1EdKteSC14cCVzCuxzxWP+L0F3Y+kfxkAJcAMBUdz6wIPuK1jgICckJTk4mDNLdUsRqDSkqO1yJSsYg8j5TSMYR7UWrlpKkI2uIQEKSUiZ4J/vQN5coFv4aEvBBzGwjP+K0t18KfaVbnsK6lKigpP0/SoK+D2CAHXrlREEFaz5flVbE5WYtdrjagAFRCtv+4dR70Qu/tplKkqQpO1SQQDMdvwpk98N27e9BStxI4IVCqWXtoxbW60pRKwQEq46/0rTKLK17dpLZUkSREg9RUH2AnhHlxg/lThplSBEEpI5AyBVq7dKxK0gHGeIzUatk3WNxmMkTS5xBSTmYwTWwvLBMDaDBPUc0jvbPbiCcfKnRhA82kev5UE82lQAgGmTyFJJEY9qFcQMmflVQWEtwxtO5BII61Fu+Wgw4T7imTiPaKW3TYg4qkDmNQAAhYj3ohOqRws1m1ApNc3Hua3i3yWH72ok4Uvjiltxd7gQDzQJJPWvq3iL/pakpc1Cvq+qnO3XaKtWtxBoUc0ysUwaKvkytGYIgD602syd0EGTQNsnIBxPanFi0BEg981ytd4daS4oLgBPqQK0tutJQNpgkY7VmWnEW6JC0YMmevpTSxu07SYMTxB/CpJ4GSraEgq9xz85q1NqdvnjPpxS5F4pY/gocWOm0RP1pkw44BBQEjoSrJpDn2ZBQDtPvxQNzbBKRCYzPNM1LCU7SQSec8UPcFKwROCY7zRTGdumAFjd17dax2pWjj+qNNpkI8y1enmgf1r0K6alO0CZwD2rLsIC7olIiFQkfv1mmXGs1p2SBASoSMKkZ/tRLfmHlAhRnPalVvc7wU5kCZHMUY29uVsWIMQDzWApxskADaQTwDKfxpdf24WgSE7hIgCjkrVuIBOEiZFTcIWkIWACRyBSzCXtiU7pSZOaVPW6oOCcxW/ftErBSVblRAA/WlVzpAM7R/ykc0sxTrCkgiFYzQNwyT0rX3Wm+HKeO09aS3topBI69TTKmxlrhopJxQpFO7tgRxSxxkhRAFXHPqBq7Bq5LJJohFqdvE+9bUzkCQa+op5naai0zuIpbxD8ZppaqjYvorE+tCu25TwK+ZdLSShQlPT0oMmVpbbCZkQOtEHUQwnag7kDnOaA0u4DrcAiQIqV1YLWoluc9q5u3uJNXdy4qEupCJnIzT60vw02N7gUYzJ6VjHVOsOhsymTGaeWZaaalzzHsM1rDGqtNYJSkIcBPITHNGuaw4BLiS2SPrWeRqDFu0XltpZbSJBWZJ9hQ2m/bviW+LiG1IsGzgqMT6VOHY2un6gXxIUIBwQKaFalDzxnEzQtjpzNo0A2gDHPNEuphISCdpOO1SVF0djTqzEISVc9hP9KzGlKClIJIVMHic071two0u7zG5ECfUgfrSTSPKrbgn0pAnzJO17cARMjIjvVu8haSlQUMj/AAKYfZRP8OQgiQMwB3oddid2SeIOe/6f1rM6y4rakt4AGZmR71c08opg8bYgHI+VBoY8PbuT5QJSR2/T9aICARu/mBAmeev96QsJJyid3B6k/v8ACulzekBcBU8TMVxKlSdwkAyTH1jvVLr+1JLcEJEGBEd8Usi6ltQO45HSRmkuqobO6Exjr+dMLp9KtxIKQo5PHNKbpSTuEQI9Pxis2M9csS4qBAzQSrPcNwSaeuITuBg5GIqxu2StI8vmGROKdFjOmy68fKrBbKAMzgVojZoggkifoaFvGkoSdk8fOnyGM7cM56/OotMEDOKMfGc59q4hBJkjHrTrYoLIg7vy5oJ4hDgjjrTRaZEdBQT6BtMD3plTYhbLFq8HEL8pOUxW903TTeW6XEHJrzvY6tBBcMDAT616/wDDlotuxaTkHaAajtXDOa78OuKtis/e5SQOD0+tY9vUVMjw0tEujEHoa9ov7NQaJcnaR5v3++a86+KvhtKHPtmmgIVP8RuevcVub/T1L+EVm2q9eD1+vcgfyk4rf6HdrdabQ3AaQIAAjisfoukPPLSu5KinogYr0TSNO8NoBLe0Ack9KOqeZns3t1ygEkieKtICk+YQe81FpnakJEgA0QpJCZjjpULZv4oMaftB++4kSB6/2oDSmgkTuBV1ph8WpKbNkEQS+J+hqrS0jwpOSRIpS0bKEOkpBk4xuiP0qSmAU/d7ykxifT+tDNOA/fAUYgKiCBH+KuceJSlNwkLUCQFdf8RGKUg3mwBIA2dc8/3pep4IcgnaAeR1PvTC8lPnbVuBGCgzPz/Ckzz5CihS8JVABxitpSdudylAFOzHlCucdIql9+HieTuJBBnr19qXOubXFKBkf7geM4FcU8Vq8ojiY5pOJOnKjAz2nP77UMW8TMEJBI70W0nfIB55A6+tWrtSDPJPmgZxRpK1tJkgpjFSbBZ7lMUY+0IKgSCBBFfafZLvXyhKoSgeYkcTWAX7QUTJBT27UvvX1LB5x6dafX2hlpJ2uK4xIrOXLD6X/CCFKUrgJ60wAFSSJ61wAxOMUY9aXDAKrhhxtI6rECoHYBjNOsHKTt6R29aocbA4FErAnFQWIHvToWfDmmfbtYaSr/TC5UI5jNey6a3b27QU7CUpBryf4buk6fcF5RhIXCp7GtZf/EtrZLQq5ksjI25qetp5xqb1TV42ttLzrIIO1ShI+lYi7S+xfu2d3laSDM4UOhp9a/G2g3tsUMDY7GSpXPypDqupM3+p27rMEIb8MnvBqbqpYZ2CEIUDsT7RzWkszubG0ggDrWWtnwInr0Bp1aXICIJxFScNkCIySCa487sBEn3oJd3CY3c0qvb9QSqDS2B/id/xBbonl3p7URaBIbSn0zWfvLsuXFuSeCczTm3eASkoPTGelZK5m5UhXO0K4EzRyLgOJgkDaSZntzH41nGn1FQ3YTgEzlQoj7TEgKHrzTjGr7onykETMRKT60ruwCgQcj7w6p/X+lffakqkRKhBg8fsVWpW9IPBHBAymggbjcsqjacZAHNVtpMkqMKGPN2osbFTviT1A6GqVDwoUpOJOTwKdIyyQnfIBCQnJHWj3hubUTu3JGIHPypbYoW+rw0AeZMkkSBTtGlFaTFxEY+7+NILBaLuFFQMJPA7fOr7RI0Z1Tu7ehQG5BH5UQy6u0fFpdbQYlDgMBUdvWuO/wDsiAgmOSelGsv1DVtOfbHhFalkfdCcispqJV4guLbeh1tQUlR705XaqthvKISRIV0pdqD4SSlcgbcz2rRrD+0Tb/EGhofKUeJG1xITOxQ5EV5jeBdjqDlo6QdqpTA6U7tNVe0e4LtoQpKxDjauFj+h9aXfG7jF4u21SzUShzyKnkHmDVxztwMhe4YPNcIJwOaGs3AoAzRgIPB+tOGIMOBh8JcAU055VSMVbqFi7c3DVraHyOqSlKFZAmqXxuSQO1F6PqqLV9l19O5bRMTiTGKwp3pPwjYptdl2krcCiCpJgkzUbm0ZtFti1RtSgwBTCw+I9MuG0pLnhOxBQs0qvbxsXMFYKScGai6qZDBDpBSfuijk3cJAwcUoYdDqSAQD6VB19SYE8VGOmmT1+f5jzxSu8vyo+VRBil93d+Yk/WgLdm51V/w7cbW5hTp4Ht3NXOU2rHtRm4QB5llXAE1o9LvkuIAmSD3q/StHtdPb8idzhEKdVyaVv232HVi2n/QelSRHHcfjTcTNWsPyoyOeREECjG1ylK90mc7ev+KR2zpCxIz2mDNHtPYG0ciSBTY0o4lKyBEg4BI6dKkJS3uUokA/Kg923zyTHWpuKWpuUrnmZV69qCs8XcAXCTOAOuMVFxwKkqIPPzFDpcJ3DBgzA5qK1jxEDd5SoJUPTrn50YdNdC+0NP8AjuWr32dQKSpKCR71rbZ9h1shpUkYjsfWjtG+yrt0tlITsTCYpdrNuGtRYct/4a1FW/aBCwP70VpVFzZ+M8lawCET5vWKItbcW7e92AjEn3olsBKBuOIMj14pRqmoS2WkGBnEzFbGC6rqCFFSERsPA9KzWoupWlSQRziKvuHC44YmCcYoFxMEzPtzTjFTqlQQYgUq1J4oZU0DKHIJHqOtN7hODgz69aQamVbkgir5cu/SWnuRAPSmqFEgDvQGgWC9RXdNsk+Mywp5CAPv7Yke8T9KIt3ASJPSqo5otQ8hxPaKXXrailW0YjNMyAERPyiqHE8joelEq7E9G0a3vGrZy7uQErBMJGRHSaYaloemtjba3LqiDypzFZ1564t07WXSlO6QB0PpQK7u4UolTqzPrTmueyHTOoO2TnhOL3gcKHUUYrVELRO4TSex0u8vWfGaIWByCc199guS+lko2kmM9KLIqdUytWl6o9EkMpPmUOvoK2GmWzbCENtICUDiKA0mySwyhsIhKR1p/boCEjbOfSotXHSkrBA6dO9JviBoIRbLHPjRj2NaAwOB7E0LqGkX2quMNWbQKGlFa1LWEjdwB+dEZiEKO+R25Oc0a2oRtIkDknqKCRwO8c1a2rB3HBHQ1dRKOQ9kHMZx/L9KmVZTCpgRg/v1oRtfaeIBPFW+Kk9DPSpsVqx0gLI4B4ByDQz5SUqAJIBwfXj+lWLWCiTB7EGPlQzhBVu9M1i0/wAPfE7LiU210oM3KRAn+b1H6VpE3off8TeNjCdo9VHn6ACvIrtvxAlSTtUkyFTGe4p1pHxC4tpFnc+V3qvgLHf3rXlp195W/dv91q6pREEwjpJrOXT29ZJzJ6Cg39aZWjagkJSIAnrVVtceKFOueVAB5xQrRZbIQClOTVirFSgSnGCSSOtGaZbJUg3F0NsZSg/hPqamEXetX3/atHCwUkfankjDY7D1P4U+02spdt/xFNWbarl1P3yMJR7ngUg1TTXktlxSmyoZhtJP4173p/wVYWNsht5G8JGG5xPUk9T61G+0m1CSlFu2kegq5MR9dPE/+m6lJ+LLcDgtuA//AJP6UR8SWQ07XrltKR4Th8VoxjarOPYyK2tx8P22ma7b6xbNhoolLqUjBkRNI/j0Mrt9KurcEoUXEhR7GFAfXd9KaJzkZ4LURjpXy0qUNxAqtpQURnHQVen7vPyqVygbpoxH4Clb7BBJin7iNxxmhn2Z6TTKnrnQmkao7py4ScTPtWksrr/uDv2kgA9IHJrLvW2SAK1WkNpZtW0gD7ox+dHWNzDy0QCRnAPU03YEgA8+1J7VRAmR6inDC59+Kha/bgxBJGJ9KcaRcoaVdpKD4Fq0C473VBJT6wPzpYw7btuhy7daZaSJ3OKCRWgsdV0q4Tst7+1cnBAcGarlUeHJXwcwBAqe4yITJ6E8UCleTznIE1cpYXn8hVuGikuzAGQRB781elzcgJESCOuBS1KzMiSIolKyD5YjnmetFipV2+JAjA6H9yagSSBIJx9KrQrcYmYEZ71WVGSoRB4zAzRh11XnGDx0B460LcMBxIwARwRgzRJVHc9wf3mokkABPac56Vmv2s03UGw6lm9QlK4jxT1+XenCbpCnUJSpJQlQVtnA9VfpWdeZS4khXPtVDdw5ajw3JWyMpA6frWzRLY9L+G7S8+Jb0MW6izbNmVOxk+sflXq+kaXY6HZItNPZCEJyVfzKJ5JPU0g/6f2iNM+HWQokvvjxHST1I49qfuXHrVc8uffd9LH1yKU3aeaIuLtphpTrywhCRJUowBWO1PWr3UyUWM2tpH+spPnc/wCIPA9T9OtN+hzLRWphtSFIcIgiDJrF6shp5pvTLjCJWEqHQx5VD51DUrJG0+IFOudVOq3E1mLsO2TqXGJIz/DJx8u1TK7+oCtHDJmMc0eiSkFWflSG0cO6CacMrlMSPTNaxPNEpAIgfOuLQCjIg+lTbOR1EdqnE561KgCreZA60/tWtqEx7UtZTLyYEweO9aOyYKkJ3DbiaKXLdC0z0zTRlW0QBmelfNsyDtAjpVep3H2CyLuPFJ2tDur9KzUr1pwahfItMKatuZ4Kzz9KYWOmNQCpsHHagNEttygVmVGSTySTmtda2qUpnkR1NDPEEvESCaIS7MpM5+cdaVodImiW3JAKeeoFdq4Sj0rPUk5GauQT0MTjP79qXtrMcqknFFFS0lQLakkZgg+QUKEEwomQB1zzXFKJBxOIqnxQrtnoeK4hcYV17YFbCs3dNo7ivgSpQEAYOOwqrdncPzxUk7iFEIUuBJKQTRhWgySMH8ag42laCnGRUUuAmIz+VThTiVbAokfegTHvFZtew/DmsoXp1rsX5Q2kR2gDFPHNRbbZU86sJQgSpR4Arxf4d1dVhdllxX8F1Q64Qrv8+Ke/E2rlxFvYAkpX53EjO4A4H1/I1WovOnN/rB1p4LdxYgy0yr+f/wC1D8h0554MZX4qZPWsdbXkkKMx2p5p94IGea5W66yZF97bBQKinjrWY1W0BBIz8orZKWlaJXIVEwcGk2pW+7cEpAoLze8YVbvb08E5oq1dBSAD705u7HzHcnPqP6UsXYqbUVNcf7e9XuozKKaWIH4iiAYE9BS5l3adqpSrt3oto71pT6SaFGOnM5C1xkzT1gSoBJMUttEkSrKoEmATFNbdQIAT16xQRrfvAGST0rMaheHVL/xESbZvytA9e5+dEfEGoEJ+wsKhbgHin/ant86q0y1IiB1wKzH+jsCEwkCeh7Vo2vIDMY69TS/TGghKTuIcPfpRVw7t4OOpnmsK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2106" name="AutoShape 10" descr="data:image/jpeg;base64,/9j/4AAQSkZJRgABAQAAAQABAAD/2wBDAAkGBwgHBgkIBwgKCgkLDRYPDQwMDRsUFRAWIB0iIiAdHx8kKDQsJCYxJx8fLT0tMTU3Ojo6Iys/RD84QzQ5Ojf/2wBDAQoKCg0MDRoPDxo3JR8lNzc3Nzc3Nzc3Nzc3Nzc3Nzc3Nzc3Nzc3Nzc3Nzc3Nzc3Nzc3Nzc3Nzc3Nzc3Nzc3Nzf/wAARCADQANADASIAAhEBAxEB/8QAHAAAAgMBAQEBAAAAAAAAAAAABAUCAwYBBwAI/8QAOhAAAQMDAwIEAwYFAwUBAAAAAQIDEQAEIQUSMUFREyJhcQaBkRQyobHR8CNCweHxM1JyBxUWJGKS/8QAFwEBAQEBAAAAAAAAAAAAAAAAAQIAA//EAB4RAQEBAQACAwEBAAAAAAAAAAABEQISMRMhQVED/9oADAMBAAIRAxEAPwDx5lyMZEGjEEkDil5ykLzjBgUQy560V1lFzmKmlURVG6amkyKFavS6RjEUQyvcYFBAT0oy3GQBjtRTDJtK1CACfSmlhpqy2HHBA6Cg7JQbgqORTlOoICRGf6VFWtZ0xsEYnHaql6Oh1CmymSqf70axepIEqGaZ2z6MGEkyJHNSWEv7m60ZaW3pCOijXGvipaeHR7V6DdWVrqjBauGUqBnJAJFYfX/gS0aT4tt4iJORMgCqmfqLaJY+MFgCXQfepq+IlXKDsc8s8V59faS7aKhCic/SuWV44kltaiIHPenwad39bZ3UU98npSK/u5UQfxoE3gTndIA70uur3coxke9act13Fl5cb8A+lCLV50pHSqStRMzXUcya6OXlpwy/tb56UBeXZWogGoOO+SJoUmTmiQ9dPjJOak1AWJTu9O9WMtbiJBHr0o5psAkuOI2gRuKY+lU5yaDXG9O1tvgGEzmq9x8xMhfSMAVe8gNDykK3Dt93PSqE/wCpMT8uaQrq1CZQRtBUowJrignoCD2r4rUQAkZHUc1mFtiFR0Ir4I8NW3nqParmW9ySMTXVt7hHXoalb5KpAHXoKmFZ4g1SJ9o7dKlO3qTWVKNbUIGelEIdjnHzoBtyIIzNXeMn+b/FSqUcL3YI3Qag1qiUnaVE5pLeOuKEImK5Z6ZcXGSrYOk1sjXu/jYWOpEkeGsitFp12VLG47wBJg8VimtPudMDSrxCkIcMJdGUE+9abSmlugKbeGRyDz9KjqLl1rGbhKUqhQk4B7CgtRdS82pKFEr6qVirrfTHXAA4oAkYnM/jR6tDhkqcdAAyciZobWC1m1CWScAkxnrWWNhvYW7tkcTXqesadYqY2IW2pfYKBpK1pVqLZTDhiXAZ9KZ1hzXmd9ZOMEcwRMUEUEcivQfiPT2FKlpaYSIOayd1bpQcQY7Vc6cuuCsJjmvp7VN/BgVTMVSLc+nVGcVNCElBMKkc9oqKE7j6VcW07wkEkTyBT6T7ctklb6UpEk96eC3hoh/b5UgpSDPWar0bTUm8Qu7OxnoSIPz+tNdWesE2XgtKaW6h3+GlCTuKYzJ4j9Km10kyMzelKHDDZSFJghXQ1AuOQHUYAABJGTR6LW4eWbh1vc0SQN0TFBOhmVISoQkcknnsKqIsUqO8hZJ3E896O09tlxZKlQkCNxxJoFKAPItJCiQR7VbbtrQ8kwDB6HFatDBoAHGZ9OKtW2CJAE9u9SQ1GeJEVckYkCe9SrC9xBEkCoJykkDNHvN9Rx3oJxJQZTx1pZDIwPpXwOeM+tSEEYM1LZOYFYiLZlLihJHtTphjaARyOlImipJECaaW91ICTiaiunLYfD3xAmwcRbai0l2yIhW8bigdwIzijdT+A9P1E+NoF4GFOnchxpW1sgmfMOQemI+VYdbxgkzHQ9qaaJ8SP2KPs/irLcyEA4T3iiHFOvfDPxhoW4LuLhTSgSC09uGKx1zqGqkxc3N0YPC1HFfoLTfii31LTVWt4lBQQQY5IIx+NZbUdOsHm1pU0k56inY04teOm/uMQ6sDnCjRI1y+Dfhi4WR/9Zitg78Nacp3zISmfU1S/wDCtoFfw24H/I1tjfH3/WMXePumXHlqP/KqVOr6KVB9a1V3ojFojeUpwKzV8UBwpR0qpZUd83n2FJJNfV8O1MdPtPEKSQCT0PWm3HKS19p7IWClYgntzWi03SEs7VFsnO4Apmff0ovTNPLoHSO/IrSafprbRUl0Jk4nw4k1zvTtOcZ5Vob298BLTiA8E+ZA8xaCSZHuQBT0aHptqhlCmCXFoKgndAgR255o660V9KmrqwLabpmQlDshK0HlJPT+1LzeOB9Yu7NxDrKD4oWtO2ABMGTPfpWIbUrFjwB/6qUoGAqAkqn99awl5aLYfWQ2FBIidpTPpHf2rdP3rqtym20qbcVIE+ZEZiO2KyTz1zcl5aWiADJK+J5x+FPKepKTup2AuKG6cCTRzLbYZZU2So7xJKogwYH1ipXBQu3aZCJeSfMvbgmmJtGRp7qoBCU9uCQMVWpx8ykKUCSBPcVeprcBEkj60UbTbED39KtDKwfMBuxHrU6rC1duYwn50BcMnO4QSIkCafKSUkenpQj7SVJJ6egplGM6rc0rjHWDVzS0qwTRNxbkg7UyKXOoU0dyZntSPRq2hBSIHNW+AoZAmgLK7SsBJMKTyDTVp5BAkDnpU1c+wTinUJnzR2oB+5cbVKQUxnitSwllaRuCfeak7YW7iQOT6Vp0rxpDYfEbjEBRVj1xTb/yjcmd3TieaX3ukMRIj5GkT9opsnaSRWyVvLrlqEawHngpa4AzTFGtW6Gipx0E+prz0lQxJ+tRJPU0+EHz2fh9rWuKuSUNEx3pAokkk8mvq6BPFVJjj11eqnbt71itRpluCpABM/lSbT2cgxPzrT2EIAECe0cVHVdOJkabR7VC9pVIIzM0/tmgkBCj16mk2kFMBWBjuK0VusKThMj/AGg1EdKteSC14cCVzCuxzxWP+L0F3Y+kfxkAJcAMBUdz6wIPuK1jgICckJTk4mDNLdUsRqDSkqO1yJSsYg8j5TSMYR7UWrlpKkI2uIQEKSUiZ4J/vQN5coFv4aEvBBzGwjP+K0t18KfaVbnsK6lKigpP0/SoK+D2CAHXrlREEFaz5flVbE5WYtdrjagAFRCtv+4dR70Qu/tplKkqQpO1SQQDMdvwpk98N27e9BStxI4IVCqWXtoxbW60pRKwQEq46/0rTKLK17dpLZUkSREg9RUH2AnhHlxg/lThplSBEEpI5AyBVq7dKxK0gHGeIzUatk3WNxmMkTS5xBSTmYwTWwvLBMDaDBPUc0jvbPbiCcfKnRhA82kev5UE82lQAgGmTyFJJEY9qFcQMmflVQWEtwxtO5BII61Fu+Wgw4T7imTiPaKW3TYg4qkDmNQAAhYj3ohOqRws1m1ApNc3Hua3i3yWH72ok4Uvjiltxd7gQDzQJJPWvq3iL/pakpc1Cvq+qnO3XaKtWtxBoUc0ysUwaKvkytGYIgD602syd0EGTQNsnIBxPanFi0BEg981ytd4daS4oLgBPqQK0tutJQNpgkY7VmWnEW6JC0YMmevpTSxu07SYMTxB/CpJ4GSraEgq9xz85q1NqdvnjPpxS5F4pY/gocWOm0RP1pkw44BBQEjoSrJpDn2ZBQDtPvxQNzbBKRCYzPNM1LCU7SQSec8UPcFKwROCY7zRTGdumAFjd17dax2pWjj+qNNpkI8y1enmgf1r0K6alO0CZwD2rLsIC7olIiFQkfv1mmXGs1p2SBASoSMKkZ/tRLfmHlAhRnPalVvc7wU5kCZHMUY29uVsWIMQDzWApxskADaQTwDKfxpdf24WgSE7hIgCjkrVuIBOEiZFTcIWkIWACRyBSzCXtiU7pSZOaVPW6oOCcxW/ftErBSVblRAA/WlVzpAM7R/ykc0sxTrCkgiFYzQNwyT0rX3Wm+HKeO09aS3topBI69TTKmxlrhopJxQpFO7tgRxSxxkhRAFXHPqBq7Bq5LJJohFqdvE+9bUzkCQa+op5naai0zuIpbxD8ZppaqjYvorE+tCu25TwK+ZdLSShQlPT0oMmVpbbCZkQOtEHUQwnag7kDnOaA0u4DrcAiQIqV1YLWoluc9q5u3uJNXdy4qEupCJnIzT60vw02N7gUYzJ6VjHVOsOhsymTGaeWZaaalzzHsM1rDGqtNYJSkIcBPITHNGuaw4BLiS2SPrWeRqDFu0XltpZbSJBWZJ9hQ2m/bviW+LiG1IsGzgqMT6VOHY2un6gXxIUIBwQKaFalDzxnEzQtjpzNo0A2gDHPNEuphISCdpOO1SVF0djTqzEISVc9hP9KzGlKClIJIVMHic071two0u7zG5ECfUgfrSTSPKrbgn0pAnzJO17cARMjIjvVu8haSlQUMj/AAKYfZRP8OQgiQMwB3oddid2SeIOe/6f1rM6y4rakt4AGZmR71c08opg8bYgHI+VBoY8PbuT5QJSR2/T9aICARu/mBAmeev96QsJJyid3B6k/v8ACulzekBcBU8TMVxKlSdwkAyTH1jvVLr+1JLcEJEGBEd8Usi6ltQO45HSRmkuqobO6Exjr+dMLp9KtxIKQo5PHNKbpSTuEQI9Pxis2M9csS4qBAzQSrPcNwSaeuITuBg5GIqxu2StI8vmGROKdFjOmy68fKrBbKAMzgVojZoggkifoaFvGkoSdk8fOnyGM7cM56/OotMEDOKMfGc59q4hBJkjHrTrYoLIg7vy5oJ4hDgjjrTRaZEdBQT6BtMD3plTYhbLFq8HEL8pOUxW903TTeW6XEHJrzvY6tBBcMDAT616/wDDlotuxaTkHaAajtXDOa78OuKtis/e5SQOD0+tY9vUVMjw0tEujEHoa9ov7NQaJcnaR5v3++a86+KvhtKHPtmmgIVP8RuevcVub/T1L+EVm2q9eD1+vcgfyk4rf6HdrdabQ3AaQIAAjisfoukPPLSu5KinogYr0TSNO8NoBLe0Ack9KOqeZns3t1ygEkieKtICk+YQe81FpnakJEgA0QpJCZjjpULZv4oMaftB++4kSB6/2oDSmgkTuBV1ph8WpKbNkEQS+J+hqrS0jwpOSRIpS0bKEOkpBk4xuiP0qSmAU/d7ykxifT+tDNOA/fAUYgKiCBH+KuceJSlNwkLUCQFdf8RGKUg3mwBIA2dc8/3pep4IcgnaAeR1PvTC8lPnbVuBGCgzPz/Ckzz5CihS8JVABxitpSdudylAFOzHlCucdIql9+HieTuJBBnr19qXOubXFKBkf7geM4FcU8Vq8ojiY5pOJOnKjAz2nP77UMW8TMEJBI70W0nfIB55A6+tWrtSDPJPmgZxRpK1tJkgpjFSbBZ7lMUY+0IKgSCBBFfafZLvXyhKoSgeYkcTWAX7QUTJBT27UvvX1LB5x6dafX2hlpJ2uK4xIrOXLD6X/CCFKUrgJ60wAFSSJ61wAxOMUY9aXDAKrhhxtI6rECoHYBjNOsHKTt6R29aocbA4FErAnFQWIHvToWfDmmfbtYaSr/TC5UI5jNey6a3b27QU7CUpBryf4buk6fcF5RhIXCp7GtZf/EtrZLQq5ksjI25qetp5xqb1TV42ttLzrIIO1ShI+lYi7S+xfu2d3laSDM4UOhp9a/G2g3tsUMDY7GSpXPypDqupM3+p27rMEIb8MnvBqbqpYZ2CEIUDsT7RzWkszubG0ggDrWWtnwInr0Bp1aXICIJxFScNkCIySCa487sBEn3oJd3CY3c0qvb9QSqDS2B/id/xBbonl3p7URaBIbSn0zWfvLsuXFuSeCczTm3eASkoPTGelZK5m5UhXO0K4EzRyLgOJgkDaSZntzH41nGn1FQ3YTgEzlQoj7TEgKHrzTjGr7onykETMRKT60ruwCgQcj7w6p/X+lffakqkRKhBg8fsVWpW9IPBHBAymggbjcsqjacZAHNVtpMkqMKGPN2osbFTviT1A6GqVDwoUpOJOTwKdIyyQnfIBCQnJHWj3hubUTu3JGIHPypbYoW+rw0AeZMkkSBTtGlFaTFxEY+7+NILBaLuFFQMJPA7fOr7RI0Z1Tu7ehQG5BH5UQy6u0fFpdbQYlDgMBUdvWuO/wDsiAgmOSelGsv1DVtOfbHhFalkfdCcispqJV4guLbeh1tQUlR705XaqthvKISRIV0pdqD4SSlcgbcz2rRrD+0Tb/EGhofKUeJG1xITOxQ5EV5jeBdjqDlo6QdqpTA6U7tNVe0e4LtoQpKxDjauFj+h9aXfG7jF4u21SzUShzyKnkHmDVxztwMhe4YPNcIJwOaGs3AoAzRgIPB+tOGIMOBh8JcAU055VSMVbqFi7c3DVraHyOqSlKFZAmqXxuSQO1F6PqqLV9l19O5bRMTiTGKwp3pPwjYptdl2krcCiCpJgkzUbm0ZtFti1RtSgwBTCw+I9MuG0pLnhOxBQs0qvbxsXMFYKScGai6qZDBDpBSfuijk3cJAwcUoYdDqSAQD6VB19SYE8VGOmmT1+f5jzxSu8vyo+VRBil93d+Yk/WgLdm51V/w7cbW5hTp4Ht3NXOU2rHtRm4QB5llXAE1o9LvkuIAmSD3q/StHtdPb8idzhEKdVyaVv232HVi2n/QelSRHHcfjTcTNWsPyoyOeREECjG1ylK90mc7ev+KR2zpCxIz2mDNHtPYG0ciSBTY0o4lKyBEg4BI6dKkJS3uUokA/Kg923zyTHWpuKWpuUrnmZV69qCs8XcAXCTOAOuMVFxwKkqIPPzFDpcJ3DBgzA5qK1jxEDd5SoJUPTrn50YdNdC+0NP8AjuWr32dQKSpKCR71rbZ9h1shpUkYjsfWjtG+yrt0tlITsTCYpdrNuGtRYct/4a1FW/aBCwP70VpVFzZ+M8lawCET5vWKItbcW7e92AjEn3olsBKBuOIMj14pRqmoS2WkGBnEzFbGC6rqCFFSERsPA9KzWoupWlSQRziKvuHC44YmCcYoFxMEzPtzTjFTqlQQYgUq1J4oZU0DKHIJHqOtN7hODgz69aQamVbkgir5cu/SWnuRAPSmqFEgDvQGgWC9RXdNsk+Mywp5CAPv7Yke8T9KIt3ASJPSqo5otQ8hxPaKXXrailW0YjNMyAERPyiqHE8joelEq7E9G0a3vGrZy7uQErBMJGRHSaYaloemtjba3LqiDypzFZ1564t07WXSlO6QB0PpQK7u4UolTqzPrTmueyHTOoO2TnhOL3gcKHUUYrVELRO4TSex0u8vWfGaIWByCc199guS+lko2kmM9KLIqdUytWl6o9EkMpPmUOvoK2GmWzbCENtICUDiKA0mySwyhsIhKR1p/boCEjbOfSotXHSkrBA6dO9JviBoIRbLHPjRj2NaAwOB7E0LqGkX2quMNWbQKGlFa1LWEjdwB+dEZiEKO+R25Oc0a2oRtIkDknqKCRwO8c1a2rB3HBHQ1dRKOQ9kHMZx/L9KmVZTCpgRg/v1oRtfaeIBPFW+Kk9DPSpsVqx0gLI4B4ByDQz5SUqAJIBwfXj+lWLWCiTB7EGPlQzhBVu9M1i0/wAPfE7LiU210oM3KRAn+b1H6VpE3off8TeNjCdo9VHn6ACvIrtvxAlSTtUkyFTGe4p1pHxC4tpFnc+V3qvgLHf3rXlp195W/dv91q6pREEwjpJrOXT29ZJzJ6Cg39aZWjagkJSIAnrVVtceKFOueVAB5xQrRZbIQClOTVirFSgSnGCSSOtGaZbJUg3F0NsZSg/hPqamEXetX3/atHCwUkfankjDY7D1P4U+02spdt/xFNWbarl1P3yMJR7ngUg1TTXktlxSmyoZhtJP4173p/wVYWNsht5G8JGG5xPUk9T61G+0m1CSlFu2kegq5MR9dPE/+m6lJ+LLcDgtuA//AJP6UR8SWQ07XrltKR4Th8VoxjarOPYyK2tx8P22ma7b6xbNhoolLqUjBkRNI/j0Mrt9KurcEoUXEhR7GFAfXd9KaJzkZ4LURjpXy0qUNxAqtpQURnHQVen7vPyqVygbpoxH4Clb7BBJin7iNxxmhn2Z6TTKnrnQmkao7py4ScTPtWksrr/uDv2kgA9IHJrLvW2SAK1WkNpZtW0gD7ox+dHWNzDy0QCRnAPU03YEgA8+1J7VRAmR6inDC59+Kha/bgxBJGJ9KcaRcoaVdpKD4Fq0C473VBJT6wPzpYw7btuhy7daZaSJ3OKCRWgsdV0q4Tst7+1cnBAcGarlUeHJXwcwBAqe4yITJ6E8UCleTznIE1cpYXn8hVuGikuzAGQRB781elzcgJESCOuBS1KzMiSIolKyD5YjnmetFipV2+JAjA6H9yagSSBIJx9KrQrcYmYEZ71WVGSoRB4zAzRh11XnGDx0B460LcMBxIwARwRgzRJVHc9wf3mokkABPac56Vmv2s03UGw6lm9QlK4jxT1+XenCbpCnUJSpJQlQVtnA9VfpWdeZS4khXPtVDdw5ajw3JWyMpA6frWzRLY9L+G7S8+Jb0MW6izbNmVOxk+sflXq+kaXY6HZItNPZCEJyVfzKJ5JPU0g/6f2iNM+HWQokvvjxHST1I49qfuXHrVc8uffd9LH1yKU3aeaIuLtphpTrywhCRJUowBWO1PWr3UyUWM2tpH+spPnc/wCIPA9T9OtN+hzLRWphtSFIcIgiDJrF6shp5pvTLjCJWEqHQx5VD51DUrJG0+IFOudVOq3E1mLsO2TqXGJIz/DJx8u1TK7+oCtHDJmMc0eiSkFWflSG0cO6CacMrlMSPTNaxPNEpAIgfOuLQCjIg+lTbOR1EdqnE561KgCreZA60/tWtqEx7UtZTLyYEweO9aOyYKkJ3DbiaKXLdC0z0zTRlW0QBmelfNsyDtAjpVep3H2CyLuPFJ2tDur9KzUr1pwahfItMKatuZ4Kzz9KYWOmNQCpsHHagNEttygVmVGSTySTmtda2qUpnkR1NDPEEvESCaIS7MpM5+cdaVodImiW3JAKeeoFdq4Sj0rPUk5GauQT0MTjP79qXtrMcqknFFFS0lQLakkZgg+QUKEEwomQB1zzXFKJBxOIqnxQrtnoeK4hcYV17YFbCs3dNo7ivgSpQEAYOOwqrdncPzxUk7iFEIUuBJKQTRhWgySMH8ag42laCnGRUUuAmIz+VThTiVbAokfegTHvFZtew/DmsoXp1rsX5Q2kR2gDFPHNRbbZU86sJQgSpR4Arxf4d1dVhdllxX8F1Q64Qrv8+Ke/E2rlxFvYAkpX53EjO4A4H1/I1WovOnN/rB1p4LdxYgy0yr+f/wC1D8h0554MZX4qZPWsdbXkkKMx2p5p94IGea5W66yZF97bBQKinjrWY1W0BBIz8orZKWlaJXIVEwcGk2pW+7cEpAoLze8YVbvb08E5oq1dBSAD705u7HzHcnPqP6UsXYqbUVNcf7e9XuozKKaWIH4iiAYE9BS5l3adqpSrt3oto71pT6SaFGOnM5C1xkzT1gSoBJMUttEkSrKoEmATFNbdQIAT16xQRrfvAGST0rMaheHVL/xESbZvytA9e5+dEfEGoEJ+wsKhbgHin/ant86q0y1IiB1wKzH+jsCEwkCeh7Vo2vIDMY69TS/TGghKTuIcPfpRVw7t4OOpnmsK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2107" name="Picture 11" descr="C:\Users\Roberto\Desktop\CASISTICA2013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0"/>
            <a:ext cx="5904656" cy="88423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b="1" dirty="0" smtClean="0"/>
              <a:t>CITTADINANZA STRANIERA</a:t>
            </a:r>
            <a:br>
              <a:rPr lang="it-IT" sz="2400" b="1" dirty="0" smtClean="0"/>
            </a:br>
            <a:r>
              <a:rPr lang="it-IT" sz="2400" b="1" dirty="0" smtClean="0"/>
              <a:t> ANNI 2000-2013</a:t>
            </a:r>
          </a:p>
        </p:txBody>
      </p:sp>
      <p:graphicFrame>
        <p:nvGraphicFramePr>
          <p:cNvPr id="2120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974047"/>
              </p:ext>
            </p:extLst>
          </p:nvPr>
        </p:nvGraphicFramePr>
        <p:xfrm>
          <a:off x="364224" y="692696"/>
          <a:ext cx="2286001" cy="5655147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1"/>
              </a:tblGrid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1691680" y="5877272"/>
            <a:ext cx="958545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535703614"/>
              </p:ext>
            </p:extLst>
          </p:nvPr>
        </p:nvGraphicFramePr>
        <p:xfrm>
          <a:off x="2650225" y="1200522"/>
          <a:ext cx="624225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2769" name="Picture 2" descr="http://t2.gstatic.com/images?q=tbn:ANd9GcS7Y56HRQ5wKFMx2nG-Mq5nYyi7LloGA9CYnWPcJa8M_TF-_Jaw"/>
          <p:cNvPicPr>
            <a:picLocks noChangeAspect="1" noChangeArrowheads="1"/>
          </p:cNvPicPr>
          <p:nvPr/>
        </p:nvPicPr>
        <p:blipFill>
          <a:blip r:embed="rId3" cstate="print">
            <a:lum bright="40000"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5967"/>
              </p:ext>
            </p:extLst>
          </p:nvPr>
        </p:nvGraphicFramePr>
        <p:xfrm>
          <a:off x="2450654" y="326520"/>
          <a:ext cx="5130627" cy="2530584"/>
        </p:xfrm>
        <a:graphic>
          <a:graphicData uri="http://schemas.openxmlformats.org/drawingml/2006/table">
            <a:tbl>
              <a:tblPr/>
              <a:tblGrid>
                <a:gridCol w="831993"/>
                <a:gridCol w="831993"/>
                <a:gridCol w="646976"/>
                <a:gridCol w="705571"/>
                <a:gridCol w="704698"/>
                <a:gridCol w="704698"/>
                <a:gridCol w="704698"/>
              </a:tblGrid>
              <a:tr h="307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PAESI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</a:tr>
              <a:tr h="30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Africa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36.7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34.9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America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</a:tr>
              <a:tr h="33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Asia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78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12.0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13.9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</a:tr>
              <a:tr h="33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Europa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222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34.2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38.7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32.7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</a:tr>
              <a:tr h="315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649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817" name="AutoShape 4" descr="data:image/jpeg;base64,/9j/4AAQSkZJRgABAQAAAQABAAD/2wCEAAkGBhQSERUUExQVFRUWFxgYGBgXGBUdHBwdHB0YGBgYIBkXHSYgFxkjGhoYIC8gIycpLCwsGB4xNTAqNSYrLCkBCQoKDgwOGg8PGi0kHSQsLCosLCwsLCwtLyosLCwsLCwsKSwsLCwsLCwsLCwsLCwsKSwsKSwsKSwsLCwpLCwsLP/AABEIAMkA+wMBIgACEQEDEQH/xAAbAAACAgMBAAAAAAAAAAAAAAAFBgMEAAIHAf/EAEwQAAECBAIFBQkNBwMFAQAAAAECEQADBCESMQUGQVFhEyJxgZEHMjRSk6GxwdEWFyNCU1RzdJSz0uHiFCRicpKy8ILC8RUzQ6LjRP/EABsBAAIDAQEBAAAAAAAAAAAAAAQFAAEDAgYH/8QAMxEAAQMDAwMDAgQFBQAAAAAAAQACAwQREiExUQUTQRQiYTJxUoGRsSNCodHwFSQzYuH/2gAMAwEAAhEDEQA/APdc9cU0KZMuVKpgoU9OshdOheLGkuXsxBG3fCn77075Gi+yJ/FE/dNH79SfV6L0Ki7pfWKbKnzEIRKwpUwdAJZhtgiGHuLh8mFtEL992d8jRfZU/ijPfdnfI0X2VP4ote62f4knyf5x77qp/iSfJ/nBHpPlZ94/hVX33Z3yNF9kT+KM992d8jRfZE/ii4nWmf4kn+ge2NvdTO8ST/QPbFGlsLkq2yvccQ1UffdnfI0X2RP4oz33J3yNF9kT+KDCNPzWuiUD/IPbEc7WKcMkSj/oHbnArey52IdqmL6GsYzN0RshXvuzvkaL7In8Ue++7O+RovsifxRe91U3xJX9A9sYNap3iSv6B7YL9GeUtMxH8qoe+7O+RovsifxR777s75Gi+yJ/FBBOtE0/Ek/0D2wepqCuWATKp0A+MkYv6RGE0ccIvI4BdMke7ZqUPfdnfI0X2RP4o9992d8jRfZE/ih6OiKluaqnJ3GWR1ZmF7SOlqmQsomSpSTs5gY8QXvGcToZTZjwSu3d1ouWIN77s75Gi+yJ/FGe+7O+RovsqfxRdOtk7xJP9A9sae6+b4kn+ge2C/SLLvO/CqvvuzvkaL7Kn8Uee+7O+RovsqfxRb92E3xZP9A9sZ7r5viSfJj2xPSKu+78Kqe+7O+RovsifxRnvvTvkaL7In8UWla4TfEk+THtjz3YTfEk+THtivRnlTvHhVvfenfI0X2VP4oz33p3yNF9lT+KLPuxneJJ8mPbGe7Cd4knyf5xfpFO8eFW996d8jRfZU/ijPfenfI0X2VP4osDW+f4knyf5xsNbZ/iSfJ/nF+j+VO8eFV996d8jRfZU/ijPfdnfI0X2VP4ot+6yf4knyf5xnurn+JJ8n+cV6RX3jwqnvvTvkaL7Kn8UZ77075Gi+yJ/FF0a1TtqJPk/wA4291U3xZXk/ziekU75/CqHvvTvkaL7In8UZ77075Gi+yJ/FF/3VTvFk+THtj33TTdqZPkx7Yr0nyp3z+FDpndcn4SRJoX3fsqe3voc9Z6SX+0qPJyw6JRYISA5loJYNa5hD7oRxIkLIAUqUSWDDvo6DrL4Qfo5P3UuBJG4OstWOyF0n903w6k+r0Xrg7pPRJVPmKwAurPC+6AfdM8OpPq9F646RKWt2TKKuMFUrsQUNUbhKEvVpZylp7I3Rquo/FSOqG+ZVKHfJQj+ZYDdpiFCFzHwzpbCxwrRY7rGDDKPKws5LPuYIzCeoQKrkJSogBsNiWGfxj/AJujosnQyRdU1J4lSbee8ca1r0oUpwA3W7ng+fXC2vlLwI2+TqvRdDDYS+okF8RoPkrWt1oloUwBUxuYu6L0yiddNiLsfTHPiqCmr8wiehtpY9G2F/pmjVu6ZR9cnfJaT6T4XY5mpiVc5KbG9uMaDU1PimK6u6wJctP7qLJDY5zKWBbEEpSWdnvGknuzJcY6JYG0pmP5lJDw4bUkNFwvKSREvNke0bq4hJBKAALgneMoYUTjkkOeA87wqaJ7oaKudySKeZL5qlBS1guzOCAOMK3dC13mJUqlkLKEotNWk85StqcQySNrbeiPOdQbJVVOA2smNOBHFkV1CcVZlAYbRn0wI1lohOkNYqSoKBLdB9McY0FrjPpZqVomLIB5yFKJSpO0EEnMbY6jrXphZpZZoyCqcUqSVYWEshySVWBcgdRgdlM6lnYb6XWxk7sZaN0IVohPX/KIh/6ICc0/0iIaUVhQQqdThb54VK7WATFlOjppuqtALZCShn6zHqj1GEeUp9LKVY9z6QCSQAOI9UQo0XKPjPstbr2wNrJk2mRMVNmpmAMQRZ3e2He8I9ZrFPmFzMUNwBwjsHpjt1TcXatGQYfXuump0dKAZSA+wpW6Sd29P+CM/wCipZwkdF/XCtqvpCZNlqC1YgnIqJFgHJJF2S6TvvBCVq+uaCtdVUByeaC7MWPOe9+EQ1QY3JyjqYuPsRT9gQM5fmMaijQckCB51KxjnVc4tsUH/wB8UpuoSwFETUEDaVLTboYueEZf6lH4VNopHGwR+o0UEBywJyGf/AiqaXgPPFefWy6WSnE5YAAbSdvRAga+g/8AhYbWUfWIXOr6mQ5R7L1DendPpmiOoN3+fhHJsnDdWEDeWbtiqufKHx5fan2xLXSpE6WlcxsADpJLZ7Py3iBVSqhZhKxbynED2+qCoupOc0Xbqk9dQMglLWuuNwrpq5O2ZL7Yi/6jIdhMTnxgHVCUpPwVOtP8RKj08LxUkyFnCQhZBOQd2eN/WFL+zrumzlpXjf8Aqr2Rvyktsz/Sr2RQRUT8vhQ2fNGWQZznxjxGmJbkTFTnGYJ9kZmudwF2IBypNfFAyaYjLkC39UdB1l8IP0cn7qXHPNeJgVIpSl2Mhw/80dD1l8IP0cn7qXGcpu665jFm2Sh3TPDqT6vReuNNPzQK6cBUzUErulK1JFgGGcb90zw6k+r0XrixrBoaWqpmqIBJUSewCMpXhkevK3iZnINPCHJkUaB8KhU2Yu7qmLych87lxnER0LSYSXwl7jlLB+EEabREsDmpGLozieXoBB75DtwELzMOSmHYHwloUNM7c9Q3hSm6bCA2sq/hrZYUsDmA23jHRJ8hEtDADoeE3XHReAy1h+ckODdjcgdmyN4JA46qS072xZDZKsMmqKS6mSXYkLDOlgXAJ2kQu4Lw8aL0eQEAPYBw2W995giR+AQULM3I/R6L0eOcuUuas3JWpTP/ACpYRdwaPV/+OX5x64ooo3sCABE0yhQH6r+mFbpXk7pkYY26LflqakeplSlBUsFkJmKZT2ZlPk79UcqrahS1KUouVKJL7SS588dGqZYUpUoMvCliS4AUWtxYM/EiOf6ZoDKmFOx3SeH/ADaD6dpAydug6hlgC3ZUUqvDxorT4TTykLLlCSlIB2Piu5zdTW3Qo6K0aqfNCEjPM7htJjoUnQUpCQEpFgzkP6Yqocy1nKqdjjq1D06yJyZy571QZgxGe0uzcDEaNYvGRZyHSsdWcX1aISWGFLfy3iaXoCW5sG6IEziHhFGOX8SWdb9I40Swg8zbxI3tueFMwy640OCYkgAJKWYZAj22MLZEM2PDmghL5g4PIcj+q+kCCZdw5xJKSxdmIfJiN+6GhetRpwEBK1YTexZ8zziOcYV9VaLEVr8UAAbyfVbzw/pSSAz349kYVE9m4EXRUETi3LZBZWuNTNdMsJS575QZhuvZ4lNZVquubKKXBIBckWcC3mg9T0aiQG7dvZFo6PUzKTa5J3DtgIvB0AREbQxwddcn1mryueoOWSSlI2dkCBBXWSlVLqZiVJw84qSP4TdJfa49cUaKkVNmJQn4xzOzeeiGbQGtS6Z5klLjynGkpwumlJWkqYOwHZ6YsUNLh7ySQ28I9ZiqqpwAJCySkAc3gN8Rftc03GJh54Faw6omefNwPAt+iM8jNUSDLaxuVADzPaMlaKnKsZiJabOUFJtwG1+MLxVOI+OXDt2+iKakpJGbneeyOxGUOZLpprqbk1MKxI/mSCQP9JgZWaRCZhCJiJyW74pY+aKCaQJUxQQQWZjmzt2Xi6iuSPiIIDbPZ6YsMsqyvupdd5mKnpTk8h2H80dD1l8IP0cn7qXHPdeZmKnpSzPIdv8AVHQtZfCD9HJ+6lwVJuhY/pSh3TPDqT6vReuGOso8c+Y5wh87bhC33TPDqT6vReuLGldFqmVc91y1JJUMJKsSThDEb2N7b4xmYHR68reOQsk04TLO0MEAF24hrx6JIS5UQxzJOXsELdFoNSClS1qITawKR0kklupoOTZpXSCagBic2ySCQSxzJIzhTIWxpvTMfM4B2iB6YrpKJj4nSSA4G83beG2wu6f0nJVKUAsLU9uos/C0W6+iM/EhmtYtudu20Li9XJwLcmTx2dsHtjjYAS7U6ouolqADG1t26tQ9U0FsKcJ34ifTHRpE9Skp2FQGVnLQuaK1awc+c1vi+stBWmkqWUqNrnpubBtmyJJ25Wkk2suqCllpyA6O+X9ByiUlN7EgjZ/m2LQWR+ZixXUZTIlzFWXiILZsXIfebQAnElRBJzAG649sCUcXqHYgrvqUTIo+8waXsrehaBacb3ALJOeJziKy2+FfWBGJI5odN3cOxJBy2ZQx02mFS+awNy1yGG4tmLeeA06Q6Ukm7m1rgF/7m7IamJ8LnF3mwH5JW6eKWJrB41P3Km1IIp+U5VNlgFwHUkjIcQXL9UNqKuUVYUliACy+b59h4QqoVzUAbbxflzrzFEXJPmGXogg0DHjJ25S01JYcWbBM0yiUBZKX4kxS5CaHxFGex8ol0RXEEyyxSnC3AkDFfc5ZuiLy6GacpZvtLDhvhHVwGnNnbI+nl7uyS9cKcKp1HalSSPQYQTL4Q9a3VY5HkxcunE2QYn1uIS5srKCaMEM1WnVS3ugM4CatWUJRJ2kqYhg93I6tnU8dIosLWYgAAPbzQnakmVKSlE4gJKSSou6V25pKTZLbCM46EdEo2A347IErZey4ZN/NcxAyMDb7KoC+SuoQt63zAlKUO+JRJvsSPafNBrSdMqUQzsrI9Gy23bAjSGjROAckEbc840oi1zg87I0dPkfEXNKQNPyXSF+Lzeokked+2INWQgzClTAKSQCdhF26w8NOldXkqSEupKgbnMHdaI9GauIkgFxMWroYD1PvhhPUMJIYsIekzZt7m262ptHoSecCeklj1AwWl6OpwA6UKDZFSwR57xMqmBTlscdEVFyilNw4TcdG0dRgd7TbdGVNDG1mUanRoSmKG5O5tiSski72fLjFOfqmcXNVZRu4D7wIs0mlCncOqLA007OH7YG7rglDomnwhI1ani+PEbs6mbrOcRU2rKyWLBg7nIwcn6XUoWAA4RAdIFhiD9cdCdyz7AQDuhU/JyqdFubJItl30P2svhB+jk/dS4Qu6IvFLpzvkn+6H3WXwg/RyfupcNHm5CAYLD9f3Sh3TPDqT6vReuM03TFVXPbCSqYCkgqxpsMgBnwjzumeHUn1ei9cG6laRVTXtzs+oRjM/CK/ytY4+5KB8KPS9RMTThMxTlmJKiXAuX4xV0Lp8ChQhr4CknZmok9LWirrc6UKXkgoKU5XL3I6Xbqhf1arcSFSScnw9Bz7IWhgezI8r1FI2NsrYnbkG338ItSkqWtybXSHbPK0dIpZUmZLwJwlDBwG8/HjCDQaImMVsSEpYkbtvS0EtHq5IpmXYFT8QA7dZjHqBa947Z0R0NM91P8AxDZ9yg2nMUmbgBdiQ7C97C8SUGkjjRa6RiPbb2xYqFCYpRWHcuR0+iKlZKA5wJAYHCGCQcjxIYCzwXE9kkYiLfdypLHNDJ3crstqPy2RWZpBVQUy0N22faSd+doraS0SqSrn7VBiC4JbLh0RDoyoWnCoFmyDCx/4tB2dWrnU8x8KVIwFBA+M5HxnYlm/4io/9rUAA6eULUtfPTBzW2afCW1Swxex5w6CAot2CKk4cwC2TBxtCySPOIalTpigrFOp2xI+EVhUtILpUkWxkg2yvsMLq8GJSRiUkqRhJZ781YvkSxI4kQ6qyXYkLy8Md2lvGq0RIKZct7YlWeziwBD5i+yDKNBAIKlzBKWpSilMwKAKAwxuAcJKnZwygINVC8ISmTXSuSlrlYUTR8IgFhhAUkubk83fA/SM+QmfMxYqpS2xzCVoa1sBN3yuq2yCmOJaGoV9i4lWqGSmXMmMoksla1pFkoOHCElXfKUoi/VDTT1KVjmkli12d2cOBlCvUlK5iGBRJwSVLAOIshSi5JzJLAbL8Iu02lOTCFcmMK1HHhCrWxDrBPW0LupUvqIjbcImll7b/hU9adDUyTiNpi3WUkOGfnHPmg3ttOyFaRoyilVKkTnWlCcYUiyVEgKCQDf43/rDprDo2cqYJshAmlSCluaQ+EpBZRAwkHPYYRa+nKKouwwqSktlYBKm6wYWUzrxhrnagaoyoIZYt8pnoZEqbUIliXLQhDkFBU0zCApiFB0LIIJdyRDvLyEBNGariSszHDBCUoSnEzAMFKxXKmftMHqdNhCXqFQ2Rwaw3AREDC1tzuq+kqblEFPBweOwwqof29P5Xh0Um/ZC1pXCmbMDFyxTxJsW4vGnTZrOLCnFG8i7ENMkHvgDEC6cC4ADEgt2iLyksw4PEUpGIqTvf8o9ELIxzzZazZTMRkQ49cVVzhiYA2ztbLzxbpakcmUqDqB5t97+hjFTEzuL2DG0dnZZMHgocujGIgFgMnjeVo3biI43i1UaOUtThmYC+1tsEKegKUgOepoWP3SGUgPNkFVQg3CzbhGgo0tzlX3vDArRzs56cgY0qNFyiNgb+KOMllkPJSb3QQOSp2y5E/3Q/ay+EH6OT91LhE7pEsJRIAy5Et/VD3rL4Qfo5P3UuHTvH2ShqUO6Z4dSfV6L1wZ0po5SqiYWYFWfUIC903w6k+r0Xrhi01Owiecyl8PSQwftgaq/4wPkIykNph9kqa01ajThBIIS4TbecXUYS6CoUiYlSc8Q/wCOiOmaz0kv/pCFhgsFOLeSVEKB27uyObaMlYpyBxfsvFUtnsxtsbIiseRMHt0XYNXtNSky8K2BSTntBzHS8C9PaWTMU6AUoTYMBfZbcfRAKlmlBBJICmPpHZDkrQEtVIFM6ijEDfMZjob0QBUU7Kaa79Qn8UzZWd1ps46fmlmlqQXYX2gxYr5QBTLIcKBIP8JAI68+yNZGj0hSCQQliSxuQxYX2k2eJtPzwqalEoglOFJOwZu/bHEjmmS8W37Jjm/ERy6kceUWm6HlSkFYVZKSwfviRzSD07LwEm1eBJSqyQXbfb8/TFKfpJghKlE3AtsewzJi7T6K5VkgXAUo36i54xGx4OymvYrONzu2QwgkHzsF5yskBRIWtRALOEoLKcHEOcNzdN4p09cRPQvChsT4cIKGYJbD4uHr2xbTPEn/AMMpZdvhAo4eLAgHrgWJqsRWCQQvGCOlrNleHnfa9jbLzU9I6CZ4d5421R2tqqcrSf2eYktKPwc622wC0lst8WJ+klJnTBTSAE4RyrpM4lLGyipLJQ92ADkDdFbSOklEc9EkqZCnVKTiHPVazb8iIt6TVUzp3JyMZSkBeCSMKQR8Y4Wc5ZkndDSwI/8AV587q3OTMmywpaRJlJSkqODAgKQVGybFa9yd5jF6TWEgy1GWkKWkBJZk4Az7zcm+0xpN0bUT0gr5SYSACpZPNBIdyqyWDRdq1yECZLCDMAmMpblJCsBCRL3JDEXHOfojnZWjOhaoqQQouQElrWSp8ItwBvxipX6oS5lVLnhgl3mI2KIukjiVM/bFeVVolT0MFAKlSkEqUDvUDYAAAs+8qhmSY8X1Vj6eoL2aBwTiDGWMB3hbLyjSQmwiRQjySn0x5+6P8LEZkwI0xQ97N8U3H8KrP1ZwY+KIQNZ9fUpn8ghIUkKwzZhfPcjgk7Tm0GULJHSgs8LpkuDhqrqy5URtNujIe3riJXMmA7CfyiWjm4hziLK4dQ88QVUw4AAA5xFy5yNwL749g1NSCDbwoKpXwilIBbEQ53pLHoiGlK5q6h7iUtGEADvSlweLGJEzcMs3sUrJO5WEkG+yFzuf6aV+0zMasRmIJL7SPVF28oWWbCRrRunOjlqIBdAGV87ZxYWhO1S/9Jb0wKXVsWLg7gOvsgdpDWTkzgQkKOWJRsDmzbTlwhYWl7yGpRO4NcXFEdO1lPSy0rVyiipTYQpILM5PHZC9R6xhaXUi5UQkJUnLoNydkL9ZOXMWlTBR5z4rks3U93tFTkpuJJGFDO2Jh09UHMp22sd0tdI46jZMPdEUDLkYS45EscnGPNtkPusvhB+jk/dS45zrip6WkOf7vs/m9EdG1l8IP0cn7qXBcgsbIaM3alDumeHUn1ei9cNmmKpMrEVMywsZfw2MKfdM8OpPq9F64Oa1zOeAcrnzgf50wJVAGIX5CadNjzqQPgpO09VvTHnOFKBTb08RAPV+W859yVefm+uCOs6WTLSLJ5ymPp6bxX1XlXUf4cPXn6o3o2iwsuuouPfxPhMJlvLwkZggddx5wqCGj9YFypYSkhTB8JYtvLnIRSlTwwG6/nH5xLRUmKWtswq/RsPbaNOoRMcwF+wKM6Y85OjHkf1Xs2tMxRxK5xzbNsmyt1RuJTAMLO3Xx9sQmhsblzt8+UHU0GCSpagxJl4Q7lwb5dMI5zECO3svSwukgjtMBl4slmVT3SohwQOo7M4ImsMvnAkMi/FybcYgRchTsMJcbN/mhk03oSQimQxONWBi55wzy3B4p0zXOaJNllJeKPFg9zjcJYFUlZKVOCXA2uRl5rxFMRhQEqa5Y9YPO7QDFk0jFA2Ooud4YD0mNNIgBOFQdWK3UQFHoYmCjJHmAwaICrpZZIM5X+5p/wACv02tE5SCFKSsolhJ5REtZso3dQ4+aCukeXn1CEoxnCl2ljCkZKfmsM2zO6BWrulpsuUtKCkoucKkJUHOZuH6nghpOvnT5sqXiUoFIZCQyXs3MT649DEDgCQvHTaPIReuRPmGQhXKqVyiSoHFsfMZWvENTSJl8vyszvp6DhlYVqS5LFWQBIfmu7Ri5M5M6RLVyuEFm57EgKPRnGlVSBK55mHk0mdJPeklyCAcAuznPhHazXum6mWgKUlJUsAJStbWICQCEC2ZGbsYYNC1PKSUKdyzK284WV1uPPCzVSZRmkcomcTNRhRgmBN04nWVNYMLDOCerel+UXNSQEsp0sAHT3r22uAeuE3WYO5TZDwjaJ1pMeUyKEag99Hqi4jwbeqPBp0oK6aUpLFjkDuO/qjgelaUypy5andJN9+0K6847bpio+FkofNM5Z6sCU/3GEnug6D5RloS6wk5bQNnULw96Y/tuDT/ADLOSIyM9u4UGgNJ8tIS/fJcL6QLHrDdkGEq45QhaoVuGeUHKYG25i49cO2IBR6vyh+BZycUs3epwfI3XkyXilqSci4PaX8xhC0I8msQD8VZSeIuPPD3MmhLguxUFbxkAR5oVNa6Xk50ucnaQFdKWIPWn0RYO4WNbF7Wy8H+ibKimClAgFgnj1Qsa3aOSgoUM1O7Z2yJfjDOjS8pKSVTEkJLBi+YdrPCVpusM6apQxKGwqaBow7uEnZK68AkhuvC10aAQsgGzORc9D9hiYSipC1KAZIcbL5WfhGURMqQVliTZCb5gMPWYirdLgoTzkqdsSWNizkXFyDGou592qOdHBAGSfURsrWup/dqXZ+7/wC4R0TWXwg/Ryfupcc61z8GpPq/+4R0XWXwg/RyfupcGS/UkEX0pQ7pnh1J9XovXBzSMrlK/AuyAE3yyuRAPum+G0n1ei9cE9b69KZgw3UnlMQvkAlr9JgeYFzMQN/7JlQENmyJIFtwk3XxATU4Ul0hIY8C/bGatymlk71W6rRV1hTjqMKWJZKevd54OUVMEy8I2D2PBNC2zBfhSrBdO4767qdEguoMxCTY9REFdCVQlTSo96SQroMR1XPlypu1UlST0pxD1CKalhHfHNmG08AIuvGcRb9kZ0wsbNeQ2Fimuto5P7M6EgK+KxBJL5dEAqzThKEpayVh1ZAceMVV1TEgpZgLJLEki7qa/RwiKacSpYAsom3QBbpcwjNC+EZSBHxVYqLtjdsdL76m36KNUtRAxJBBTiSxDFT/ABuDXAEWyuZNUgTJhZIwgADJ95uWiXS2jZkoJcAuMQY5EbzuZwR1xTlIUFWviS4BNntt3EERoI2vjzaRfhEtcBJg8F3DthdNejdGU4kInKPegKJxWLB8JGy+6FTSNQJiStN+ecv4j+YjaXJ+CCTtTfsY9caaPklOMAsxSUkbCkC4PAgeeMqeNty4nUHRbPglazB2uQJ+xGqOaE0inkiFyJK2QAFFKgbBIAVhIxdJvFuZpeaRIRKwoTMABTKQAosBbEBibZnGmi9NLnJUpaJC1AXVySXJsCVFJGI8Yqp0vOCZaElKBjmJ+DSEkiwItztu+PVNbpsvBvvkUY0hUzpU6WVzJgAmhKkgqCTiQNgswLCIaikM39pOJKQ8kqWskJDMXKt/RFitrp0mSQJkyXhngNcWbLCRkWipXzZ9SiennzS0shIy+KchYGILhcreZoJQmrWtctCcKSCFpUoulKOalO25uWEVBp+XTVGJSQlCl4CRmHIudjJThLdMEqfQ8zlpquSUlKUygVLGEBgkkYldGyOf65kJXLSC9lKUTtUs4iQnYkBkje0ZT+6Mg63WkZLTddplrtsP+eiMEcz1R7oKJKJciaFKAsJmLvQTZOEi4TlYw6Vmt9JKXhXUS0qBYhyW6cILdcfP6ihljfa2ieRzNcL3WmlPC5PGVOHnln1xX0/MKAlQ2OO0efKIK7SsuZV0ypa0rSpM4ApIIf4MtbbbIxNrJLJlpIzxj0EPBMTXMfGCj6IgyDi65jrBotUmaiahwVqcAC4WL5cYOaO0iJtyRiYBQGw5xvrQleCXgUUupQKgA/e26iYA6I1fmAFZJSo5ZvxJ3R6YDQEqmCaKqe2JtxuQmyoqRhAa7XPF8h1QF1sIXISE98VJN7bx239MYmsUmylFr4T33OHxT07FbHihMCpyVbSkhsyrK47POIj2FpyGo5XclU2WIwjR3kIJT0/xSecXwvk42NEujDjVhIa4xMOo22WfsiWdJCgLZFwRnvgpTYJYVMAu1htJVYH0jtjp0ns21SuOmIlGTvaoNJkYgkK5qQyd3/MC5tLta8XUU5URh23v5zHkycCnJT7DmD/mcU1txcaKVBubP1+VZ1w8FpNv7v8A7o6PrL4Qfo5P3UuOc65+DUn1f/dHRtZfCD9HJ+6lxrL9STM2Sh3TPDqT6vReuCel9DrmzagywDhOZI/hfPogX3TfDqT6vReuDeldLKRMnyQxCl5bWLE32AkQNUueyMFm9006c3OUtte4SNpdHJ1SCA9g7DNnBPrgxRkbDYhux0nzpjWrpufygsoOxzN9w4C8ay5TLKrMsh9gdzzgNxaO6OYE6o+uo3Rk8b2RCXNaUgbjN/OKypZJxAMrEz7gmN5igAEnxl+dQHog5ojRKFSZq1k8xUwBtjPc73tGtfIYmBw5WfTREXkS7WQylpQtRClgKI+M4frHe5xam0apCpOJDBJxA7CXGR6B54BVtJhUtYUcQIL7Ls/VeHLV6lXPpJkuaoECyCzMSMnvkW6IS1LyGh2VwU4fa4OAABG3H3WaerJU4JmJmgYQQUMXc36O2K+rFFLnImE5hLI2N/EB0gQuTJiZU1lDpKnJd7iLmhqtSUqWgG4UCdgxm59IjF0Bjiu07rqMl38K402+NeUe0WJXIMtsRBJUwLdvxeAgDVaUMtaVSgJaw5DMRbbhVa7sQd8VaSr5TEcLBBZjnm3siohbPYHnFZfaEkhQtsw58EwTT0zonh7vuuKmojDHBjrk6fZOWgtNTJoOJEjdaSgBwU54WfMxpL0spKUGUmVLJmzRzEJfIGylOQX3Rroetp2tKmyiVkEImJWl2HehYdsmvGlPNpwvChE5ZC1qGNSEpBYO6UB1C2Tx6ltiLgLxDgQSCjc7S8z9nUUrdp4bEEqZphGagd4ihX1s6Zy8tUxasUoYUg8NiUgbYuza4GmWVy5SsKlNYpyWCkOgjIRHU6QUFpSgIliZLUHQllFizYySpr5PFW+Fyq9SVhCwvGVcjJUUrKjmGLDqOUct03XmbPmLU74iL7AnmgeaH+t1gXT6O5pU5RyTOWcKUB1Ne26OaqrmJUUpKipSucnEL8CYxmNtF0FZ0TQmYtKjaWlV1NmRzsI35OdwiDSdYJk1awXBJY79mLrZ+uIJ+lpik4Sq2W61uaALBL3YDZeIArY0Cru6JaL0kZM1ExOaS7b9hHWI67WV6Z1LKXLLpVhPHI+u0cTKshHQtSaoqolIN8E9gNwUkr9L9sLquEEtk8gpz0mU90MK20teZLByUJgT04c+2Kc/SYMsHYQ+dyfFHriTWScl0OWKCS+5wzdNoXacFYIA5yXKRm4+N0kZwxijbK0A+EbXVj6aV2H8y9l1aisEgKJ5hQNoO7/LM8ElTShCmUAoFkqa6gdvSAWfK8RUVIJbzFWJtxD/ABRxPoipOqDMKUZEh3SCGDv27xBTHCVxaB7QksjXQtzJ97v2XuAEM5cAXG7LoMWUTgSlCgwws7vnt6ixbpjSTRO6UAk9TdA3iPVSFKD+KknobPtv2R3LTtPussYqt+JYSq5rRhKUJIeyiczwA2CIpamLjZHk1Jfibk8co1UG3wudofsjA67bnyiOung1Icv3f/dHRdZfCD9HJ+6lxz3XmnMuRSoVmmnY/wBTx0LWXwg/RyfupcayG5SqPZJ/dM8OpPq9F64u6dWr9pnMA2JHWwu+/oin3TPDqT6vReuDOnqdJTOW3PE4324QkW9EYSyduPK3myZdOaHzgEkaeEvKrQMzd39nTFYznBCXY2GxrgjzgRpLlOTcHbsvHsqU+IZskkscm9UAMJZey9VKRN9Wytibjwvnd+kkQx6Mr0pTNlTOamaAytx2v2AwrSVgqBTsSCp97AnqtBGoqQoW2EeZLj0w0c0VUOJ3XnwWwTm2wVmtQhGakqbMh2PC8HdHawypdOkJzbvQLk7yYT5yVTEDYQQRudsn6I8krUkMsAAZZOeFoUyUIczFx9wOy9G6ZsjhkLs3uOflWq6tQnnKvfLMqJOQHTEWidKTJSFJKXQoqdO5xkFZZMWPGKU9YXOCtktmB2ls+2N5KnxucIxqyz2W4dMW6MRjArgu9RIH7DYf3Vg1oUkqG+wY5l89ov6IFFbEKFwPOAwPaH7YtzQlypwk4Q19z3/iOyIJ9LzUqSLM5A2O1+j2wW2YGwP2SSupZNXs1N7lM2hqJUwoTLAVgWEliASkgFKmJcjDbqglL0DOlFcxSBLS62MxSUhiAXuX37IDaEpVLUlSZZUlJllSgHwvjAfaBsfhBOfIH74AHYhtpy87w1p3EsGqR1LQJESn0qZkqZLlTUqUFOoL5gU4BdBOaem8XK/RRAkFSkIAKgTiCixS5ICXfKBStCT2SoSlEKSgqFioWsSjvgNxbZBGlpJi0ywmWtwpQLpKQOaQ5KmYRsT8rBIevtVLwIRKEwJExROMpL5soAXS7nm9EIq84ete9HBJUywspU6sILDEGsrJWWzfCQtMDSjW66CiAveJ8LAmIijqjcCMFa0GcdG1Lp1IoJq8sc1x0ISQT5iIS9GaGmThMWhJKZScS1bEj27hHUkSwnR1MwYJCEkAMD3wV23L8YX1klgAOU36U094H9EgVUzlFqCsg4/1j1bOqN8KkATWKbhQbZsdtzwRm0UuUVYicT2e5ubMNvTFDSNUVlnIDBPOYh3826GtO8uAawWHlVVxBjnOmN3eAoJ+kVLmYkBSEhTpCTkWux3E9kZLlq70OXNuBPHZGmAJDgC42EZb23RZkEoVhHfOxF+dkw9EMGsDRYJQ95cbk6rEBKEpUgkEhQLm53vuIIiGqmKQAHuoP0J2A9IgvSaDnT3wy3IHOJKUgPmOJ4botUHc7nKU8xaEDeDiPYmw6zAlTUtYML6rWCIk5HZLFQWz4N1gH0vDxqXqOtWGonpKQGVLQRc/xkbBuHXaDmhdUqaQoTDz5gZlLZTNlhTkk9phmmaTCh8cvwaE8k2WyLFwuS91qXhVLG6Wr+4Q5ay+EH6OT91LhO7rnfy/o1f3Q46y+EH6OT91Lg13hL2bJQ7pnh1J9XovXBTXCQUGyz8Ko81srAKPY0C+6Z4dSfV6L1wQ1wV+8JJyCT6Q/XlGE9sBfkIymLw84b4lLcmWUMdo7HHCPVyncnM3P+DZFirQUngrLp2+o9cR0icSgDkM/Z1wGW3Oi9EysjbTiV/+FW/2Dk5GL4yx6cvMPPFahTzlJ33HSzf4IvVtUZiwkbAX4kpUPNYRBQyw48Ygk8Ax9J28IJpnkPCTsfdju59RNx9lbUliRswpPmiJaLIVmB5yfyeLlDKxVCQcjbqwqilM2A5JSBboufPBtVi0Bx38IqiMhJYD7fKpU0t3zGIlYNslPh9EeSE3LBmCcTgjnXfPPpjNGF5YVtYgdAsP84xtMUSsk5Alz/OygG4E+eEx3ITthNmOWsxDuzEhjsuxf1RtSVCWZLlN2cbHbzG3Q0SywAqKhmhJRL+Ok2H8O89KfREbqLLub2PB5FkyaCmTJU6XMQVy0FeAEGxCQHQd9jkc3MMFRpycJlWErw4RzSlCAoW3gP1wsaA0muVNSEkFKu+SQ6SwsSk7eIvDNL0jKK6l6WX3qHwzJoCrZG5bqh7S2MYsF5DqTMKhwQhVSSZS8SsSpSXLnFYm7u5ghV1K8Kca1KaYWxKJzSSM+iMRptYTJCJUlMpUs/BYApJIJa6udbp2xYq9NLQmXglyUEgFxLcvhI+MTBevCXfmqNfq9yqErmTESuVSEoSt+cQS7t3idmI7SI55p3ViZTTVIUAWa6SDY3GUdD0nKm1CUEBc6YUElhiLBQJ6gNkDqNMpCcc3nkMEynIyuVLIuEh2CRckbGjGT/sVvG3K651LolKLBKieCVH0CG/V/uYT5xCpp5FFjcOsjOydnSY6PquiYJasaBKBViQkWABAdgbhL5Odpg1gvHkqvqrmuLGfqmkVI3coTL1dlSqRdPKQEpKFJ4kkNiJ+MXgLSsqikvvA6xihzaFPSNGZTo+LyqpiOhQJKeok+aA6KbuEtcfIKPp2WmbZJ2tUoBaFMCogp7C+e+8BBhSnCNhe/GHXStCFy8Kttx0jI9ELdVolaUkLDglJcX+NzhwAc3j29LK3GxQfVKR4k7jRcFUaUC5YBQIOJg4YWHRFldKpOAlWMzOUSotfE4dt4wqHnjafokqWpMrnpLCzkOzEk5Qc0FQ/vEsrIUUEWDgBRABD7S0azTtY299UthopZPdbRM2jtG8jKwYhcuduInMmCVDTPsYf52RbRTy1By+9jFiXK5vNSAOJfzbo8267nZFb6AWVuXoxAY4Qrg3ricUQDnCw6B2xTlGYcI526wsO0u0SVdNNA75ZG1jlHa4K453Zw05I/gV/cIa9ZfCD9HJ+6lwod19+UQ7k4FXP8whv1l8IP0cn7qXDN/hAs2Sh3TPDqT6vReuGPXGixShMAvLUX/lUwfqLQt90zw6k+r0X+6HKXVTuVmJXKK5JJALDI2O26eEYTNLo9B5RVPII5Q4nwkeX8IgpNlJ/wHstFaUrk8s/R+cHtManzZczHTOtB+K4xDgHsoeeBC9W6sqKjJXf+T0PGYheW6BdNdA2cZu9m4HBVZE0oOIZh+029cTaF505swzl+kCJDqxVlvgVdqe3OC2hNWpstaypCmLXtsfjvaCKameDdwTCsrKcn+GRc6fkqgqcMzFexSf/AFinPWyVHNgD03c+aC9bq/OfmyyXTLJuLHCAoZ7DFder9QQp5KiCCM07umLrWOcW2C26dUwtY/JwBKpUihhJ3qVZsr5RpUPzmHfc/PYRcNm7ptucReRq7UpDcmpXHmjp28I8Xq/VAkiVYpAILPkQWvm2/hC/sPyPtR4rIAwXeP1UE2WQHPT/AJvijUTLlkkqVgIbeksR059sHZ2g6jZKVZmun2xAdAVNjyKnGwFN32Z55GKjhkB+krWeqgewe8afIUurM1CpyStGJJSqwUUkNdxxGTG14ZKGRIUueUTZl8IKVSw4sbggsqAGiNDzkY1GSsEhTB0/GzJYwW1eoZqOUxoUnEbO2wNsh7TRFkdl5KvqmTTZAhWZFTKQmQBK5R0G80sQLOwR3pO9y0TaSNOUSiUzw1hhVLPC+IOYHKoJoTKAQTgSQWbaLbY20lKnKlJQiSsqBzOFs+m8baBBhwOxClr9ItT4ZIVKSCCTidZIYgqUMmLFha22M1ToOXmKqJpxlJAD3dXjHew85hemUlaXSJKsJZ3wsd4YF264MaN0rpGWWMhBQA4SEJTd8gUqtaFlfFNLEWwjX7ouCeKM3cU/SxHphcGs05rUczE21aGB3O7wLVpfSJnDmpTLu+FKW4d8SS2+PLM6LVPOot90c7qMLfKeRA/TOjROQR8YXT0+yF5GnK9/+1LIezpILdStsar0vXmxQlPFKRbrKjeNm9Fq4jmLafK0g6hE54DTb5KimUCwrCtOFKeNjxG+KywCQf4gBG8iiqCVlYUpSiBiUbgAZDde3VEq6CZYBBsRuh3HFJiMhqvQNr4r+57VFNnBCCbggsGiLRfMwq2goUekqcxJWaOmkKAQbnhvF4MaF1bTNSszZokAYEpKgnnFlE5qFw2UdOjf5C5lrqZrD7hqmz9tGYb/ADpjdE1OfsgVWaKppKMS6oKYJskJJILMQMW4v0RYlaKpxNmS/wBpDyggqxBICcZWlIxYmxOhQbMNxgbtScLyzpI76FWxWoBZzG86eW5qj/nTGDREhLg1KOb3zlFrtfnWva8So0HLUQEzwSwUAGfCclNi7078onafwue4xcR7sZPKpfPAr+4Q3ay+EH6OT91Lg3rd3HBXKBNUZbJI/wC0FZkF+/ECdb5OCrWjPCmUl97S0B4YOKDaLBL/AHQdTK6qnSJlNTLmI/ZKYY0lIZSUl2dQINxAQam6b+bVPlR+ODdH/wBuX/In0CJogcRsrIB3S/7jtN/Nqnyv649Op+m/m1T5Ufjg/GRebuVWI4S/7jtN/Nqnyv64wanab+bVPlf1wwRkTN3KmI4S+dTtN/Nqnyv64z3Hab+bVPlf1wwRkVk7lTEcJf8Acdpv5tU+V/XHvuP0382qfK/rg/GRebuVeI4QD3H6b+bVPlf1xnuP0382qfK/rg/GGJm7lTEcIAdT9N/Nqnyv64z3H6b+bVPlf1wfjImbuVMRwgHuP0382qfK/rjz3Hab+bVPlf1wwRkTuO5VYjhL/uO0382qfK//AEj0an6b+bVPlf8A6QfjImbuVMW8Jf8Acdpv5tU+V/XGe47Tfzap8r+uGGPImbuVeI4S/wC47Tfzap8qPxxnuO0382qfK/rhgjImTuVWLeEA9x+m/m1T5X9cee47Tfzap8r+uGCMiZu5V4gJfOp2m/m1T5X9cPnc51PrVU9TKrRNkFSkYStluME5CwHUWsv0Zi0A49EUXE7qWC6UvUQkvy5d1Kfk05qM0+M+EcqthnldnB097eXzvhZl+9dMs4X/AGh/i8+1TO75zdN+bfnEZHKtdLT3PZYViExXfJUxSg97MkzUgkhyypKM7s/TEuiNRUU0xK5cxRKUJQMSUHvZaZKVAs45iEAgWJTleOXxkRRdcXomeAkJqJqiVoxKOBglJKl2Z3U7cGSLAF0LXhJ/bp1vE+7RACFrTP8A3lf6f7REUX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326520"/>
            <a:ext cx="233975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+mj-lt"/>
                <a:cs typeface="Times New Roman" pitchFamily="18" charset="0"/>
              </a:rPr>
              <a:t>PROVENIENZA</a:t>
            </a:r>
            <a:endParaRPr lang="it-IT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32818" name="AutoShape 6" descr="data:image/jpeg;base64,/9j/4AAQSkZJRgABAQAAAQABAAD/2wCEAAkGBhQSERUUExQVFRUWFxgYGBgXGBUdHBwdHB0YGBgYIBkXHSYgFxkjGhoYIC8gIycpLCwsGB4xNTAqNSYrLCkBCQoKDgwOGg8PGi0kHSQsLCosLCwsLCwtLyosLCwsLCwsKSwsLCwsLCwsLCwsLCwsKSwsKSwsKSwsLCwpLCwsLP/AABEIAMkA+wMBIgACEQEDEQH/xAAbAAACAgMBAAAAAAAAAAAAAAAFBgMEAAIHAf/EAEwQAAECBAIFBQkNBwMFAQAAAAECEQADBCESMQUGQVFhEyJxgZEHMjRSk6GxwdEWFyNCU1RzdJSz0uHiFCRicpKy8ILC8RUzQ6LjRP/EABsBAAIDAQEBAAAAAAAAAAAAAAQFAAEDAgYH/8QAMxEAAQMDAwMDAgQFBQAAAAAAAQACAwQREiExUQUTQRQiYTJxUoGRsSNCodHwFSQzYuH/2gAMAwEAAhEDEQA/APdc9cU0KZMuVKpgoU9OshdOheLGkuXsxBG3fCn77075Gi+yJ/FE/dNH79SfV6L0Ki7pfWKbKnzEIRKwpUwdAJZhtgiGHuLh8mFtEL992d8jRfZU/ijPfdnfI0X2VP4ote62f4knyf5x77qp/iSfJ/nBHpPlZ94/hVX33Z3yNF9kT+KM992d8jRfZE/ii4nWmf4kn+ge2NvdTO8ST/QPbFGlsLkq2yvccQ1UffdnfI0X2RP4oz33J3yNF9kT+KDCNPzWuiUD/IPbEc7WKcMkSj/oHbnArey52IdqmL6GsYzN0RshXvuzvkaL7In8Ue++7O+RovsifxRe91U3xJX9A9sYNap3iSv6B7YL9GeUtMxH8qoe+7O+RovsifxR777s75Gi+yJ/FBBOtE0/Ek/0D2wepqCuWATKp0A+MkYv6RGE0ccIvI4BdMke7ZqUPfdnfI0X2RP4o9992d8jRfZE/ih6OiKluaqnJ3GWR1ZmF7SOlqmQsomSpSTs5gY8QXvGcToZTZjwSu3d1ouWIN77s75Gi+yJ/FGe+7O+RovsqfxRdOtk7xJP9A9sae6+b4kn+ge2C/SLLvO/CqvvuzvkaL7Kn8Uee+7O+RovsqfxRb92E3xZP9A9sZ7r5viSfJj2xPSKu+78Kqe+7O+RovsifxRnvvTvkaL7In8UWla4TfEk+THtjz3YTfEk+THtivRnlTvHhVvfenfI0X2VP4oz33p3yNF9lT+KLPuxneJJ8mPbGe7Cd4knyf5xfpFO8eFW996d8jRfZU/ijPfenfI0X2VP4osDW+f4knyf5xsNbZ/iSfJ/nF+j+VO8eFV996d8jRfZU/ijPfdnfI0X2VP4ot+6yf4knyf5xnurn+JJ8n+cV6RX3jwqnvvTvkaL7Kn8UZ77075Gi+yJ/FF0a1TtqJPk/wA4291U3xZXk/ziekU75/CqHvvTvkaL7In8UZ77075Gi+yJ/FF/3VTvFk+THtj33TTdqZPkx7Yr0nyp3z+FDpndcn4SRJoX3fsqe3voc9Z6SX+0qPJyw6JRYISA5loJYNa5hD7oRxIkLIAUqUSWDDvo6DrL4Qfo5P3UuBJG4OstWOyF0n903w6k+r0Xrg7pPRJVPmKwAurPC+6AfdM8OpPq9F646RKWt2TKKuMFUrsQUNUbhKEvVpZylp7I3Rquo/FSOqG+ZVKHfJQj+ZYDdpiFCFzHwzpbCxwrRY7rGDDKPKws5LPuYIzCeoQKrkJSogBsNiWGfxj/AJujosnQyRdU1J4lSbee8ca1r0oUpwA3W7ng+fXC2vlLwI2+TqvRdDDYS+okF8RoPkrWt1oloUwBUxuYu6L0yiddNiLsfTHPiqCmr8wiehtpY9G2F/pmjVu6ZR9cnfJaT6T4XY5mpiVc5KbG9uMaDU1PimK6u6wJctP7qLJDY5zKWBbEEpSWdnvGknuzJcY6JYG0pmP5lJDw4bUkNFwvKSREvNke0bq4hJBKAALgneMoYUTjkkOeA87wqaJ7oaKudySKeZL5qlBS1guzOCAOMK3dC13mJUqlkLKEotNWk85StqcQySNrbeiPOdQbJVVOA2smNOBHFkV1CcVZlAYbRn0wI1lohOkNYqSoKBLdB9McY0FrjPpZqVomLIB5yFKJSpO0EEnMbY6jrXphZpZZoyCqcUqSVYWEshySVWBcgdRgdlM6lnYb6XWxk7sZaN0IVohPX/KIh/6ICc0/0iIaUVhQQqdThb54VK7WATFlOjppuqtALZCShn6zHqj1GEeUp9LKVY9z6QCSQAOI9UQo0XKPjPstbr2wNrJk2mRMVNmpmAMQRZ3e2He8I9ZrFPmFzMUNwBwjsHpjt1TcXatGQYfXuump0dKAZSA+wpW6Sd29P+CM/wCipZwkdF/XCtqvpCZNlqC1YgnIqJFgHJJF2S6TvvBCVq+uaCtdVUByeaC7MWPOe9+EQ1QY3JyjqYuPsRT9gQM5fmMaijQckCB51KxjnVc4tsUH/wB8UpuoSwFETUEDaVLTboYueEZf6lH4VNopHGwR+o0UEBywJyGf/AiqaXgPPFefWy6WSnE5YAAbSdvRAga+g/8AhYbWUfWIXOr6mQ5R7L1DendPpmiOoN3+fhHJsnDdWEDeWbtiqufKHx5fan2xLXSpE6WlcxsADpJLZ7Py3iBVSqhZhKxbynED2+qCoupOc0Xbqk9dQMglLWuuNwrpq5O2ZL7Yi/6jIdhMTnxgHVCUpPwVOtP8RKj08LxUkyFnCQhZBOQd2eN/WFL+zrumzlpXjf8Aqr2Rvyktsz/Sr2RQRUT8vhQ2fNGWQZznxjxGmJbkTFTnGYJ9kZmudwF2IBypNfFAyaYjLkC39UdB1l8IP0cn7qXHPNeJgVIpSl2Mhw/80dD1l8IP0cn7qXGcpu665jFm2Sh3TPDqT6vReuNNPzQK6cBUzUErulK1JFgGGcb90zw6k+r0XrixrBoaWqpmqIBJUSewCMpXhkevK3iZnINPCHJkUaB8KhU2Yu7qmLych87lxnER0LSYSXwl7jlLB+EEabREsDmpGLozieXoBB75DtwELzMOSmHYHwloUNM7c9Q3hSm6bCA2sq/hrZYUsDmA23jHRJ8hEtDADoeE3XHReAy1h+ckODdjcgdmyN4JA46qS072xZDZKsMmqKS6mSXYkLDOlgXAJ2kQu4Lw8aL0eQEAPYBw2W995giR+AQULM3I/R6L0eOcuUuas3JWpTP/ACpYRdwaPV/+OX5x64ooo3sCABE0yhQH6r+mFbpXk7pkYY26LflqakeplSlBUsFkJmKZT2ZlPk79UcqrahS1KUouVKJL7SS588dGqZYUpUoMvCliS4AUWtxYM/EiOf6ZoDKmFOx3SeH/ADaD6dpAydug6hlgC3ZUUqvDxorT4TTykLLlCSlIB2Piu5zdTW3Qo6K0aqfNCEjPM7htJjoUnQUpCQEpFgzkP6Yqocy1nKqdjjq1D06yJyZy571QZgxGe0uzcDEaNYvGRZyHSsdWcX1aISWGFLfy3iaXoCW5sG6IEziHhFGOX8SWdb9I40Swg8zbxI3tueFMwy640OCYkgAJKWYZAj22MLZEM2PDmghL5g4PIcj+q+kCCZdw5xJKSxdmIfJiN+6GhetRpwEBK1YTexZ8zziOcYV9VaLEVr8UAAbyfVbzw/pSSAz349kYVE9m4EXRUETi3LZBZWuNTNdMsJS575QZhuvZ4lNZVquubKKXBIBckWcC3mg9T0aiQG7dvZFo6PUzKTa5J3DtgIvB0AREbQxwddcn1mryueoOWSSlI2dkCBBXWSlVLqZiVJw84qSP4TdJfa49cUaKkVNmJQn4xzOzeeiGbQGtS6Z5klLjynGkpwumlJWkqYOwHZ6YsUNLh7ySQ28I9ZiqqpwAJCySkAc3gN8Rftc03GJh54Faw6omefNwPAt+iM8jNUSDLaxuVADzPaMlaKnKsZiJabOUFJtwG1+MLxVOI+OXDt2+iKakpJGbneeyOxGUOZLpprqbk1MKxI/mSCQP9JgZWaRCZhCJiJyW74pY+aKCaQJUxQQQWZjmzt2Xi6iuSPiIIDbPZ6YsMsqyvupdd5mKnpTk8h2H80dD1l8IP0cn7qXHPdeZmKnpSzPIdv8AVHQtZfCD9HJ+6lwVJuhY/pSh3TPDqT6vReuGOso8c+Y5wh87bhC33TPDqT6vReuLGldFqmVc91y1JJUMJKsSThDEb2N7b4xmYHR68reOQsk04TLO0MEAF24hrx6JIS5UQxzJOXsELdFoNSClS1qITawKR0kklupoOTZpXSCagBic2ySCQSxzJIzhTIWxpvTMfM4B2iB6YrpKJj4nSSA4G83beG2wu6f0nJVKUAsLU9uos/C0W6+iM/EhmtYtudu20Li9XJwLcmTx2dsHtjjYAS7U6ouolqADG1t26tQ9U0FsKcJ34ifTHRpE9Skp2FQGVnLQuaK1awc+c1vi+stBWmkqWUqNrnpubBtmyJJ25Wkk2suqCllpyA6O+X9ByiUlN7EgjZ/m2LQWR+ZixXUZTIlzFWXiILZsXIfebQAnElRBJzAG649sCUcXqHYgrvqUTIo+8waXsrehaBacb3ALJOeJziKy2+FfWBGJI5odN3cOxJBy2ZQx02mFS+awNy1yGG4tmLeeA06Q6Ukm7m1rgF/7m7IamJ8LnF3mwH5JW6eKWJrB41P3Km1IIp+U5VNlgFwHUkjIcQXL9UNqKuUVYUliACy+b59h4QqoVzUAbbxflzrzFEXJPmGXogg0DHjJ25S01JYcWbBM0yiUBZKX4kxS5CaHxFGex8ol0RXEEyyxSnC3AkDFfc5ZuiLy6GacpZvtLDhvhHVwGnNnbI+nl7uyS9cKcKp1HalSSPQYQTL4Q9a3VY5HkxcunE2QYn1uIS5srKCaMEM1WnVS3ugM4CatWUJRJ2kqYhg93I6tnU8dIosLWYgAAPbzQnakmVKSlE4gJKSSou6V25pKTZLbCM46EdEo2A347IErZey4ZN/NcxAyMDb7KoC+SuoQt63zAlKUO+JRJvsSPafNBrSdMqUQzsrI9Gy23bAjSGjROAckEbc840oi1zg87I0dPkfEXNKQNPyXSF+Lzeokked+2INWQgzClTAKSQCdhF26w8NOldXkqSEupKgbnMHdaI9GauIkgFxMWroYD1PvhhPUMJIYsIekzZt7m262ptHoSecCeklj1AwWl6OpwA6UKDZFSwR57xMqmBTlscdEVFyilNw4TcdG0dRgd7TbdGVNDG1mUanRoSmKG5O5tiSski72fLjFOfqmcXNVZRu4D7wIs0mlCncOqLA007OH7YG7rglDomnwhI1ani+PEbs6mbrOcRU2rKyWLBg7nIwcn6XUoWAA4RAdIFhiD9cdCdyz7AQDuhU/JyqdFubJItl30P2svhB+jk/dS4Qu6IvFLpzvkn+6H3WXwg/RyfupcNHm5CAYLD9f3Sh3TPDqT6vReuM03TFVXPbCSqYCkgqxpsMgBnwjzumeHUn1ei9cG6laRVTXtzs+oRjM/CK/ytY4+5KB8KPS9RMTThMxTlmJKiXAuX4xV0Lp8ChQhr4CknZmok9LWirrc6UKXkgoKU5XL3I6Xbqhf1arcSFSScnw9Bz7IWhgezI8r1FI2NsrYnbkG338ItSkqWtybXSHbPK0dIpZUmZLwJwlDBwG8/HjCDQaImMVsSEpYkbtvS0EtHq5IpmXYFT8QA7dZjHqBa947Z0R0NM91P8AxDZ9yg2nMUmbgBdiQ7C97C8SUGkjjRa6RiPbb2xYqFCYpRWHcuR0+iKlZKA5wJAYHCGCQcjxIYCzwXE9kkYiLfdypLHNDJ3crstqPy2RWZpBVQUy0N22faSd+doraS0SqSrn7VBiC4JbLh0RDoyoWnCoFmyDCx/4tB2dWrnU8x8KVIwFBA+M5HxnYlm/4io/9rUAA6eULUtfPTBzW2afCW1Swxex5w6CAot2CKk4cwC2TBxtCySPOIalTpigrFOp2xI+EVhUtILpUkWxkg2yvsMLq8GJSRiUkqRhJZ781YvkSxI4kQ6qyXYkLy8Md2lvGq0RIKZct7YlWeziwBD5i+yDKNBAIKlzBKWpSilMwKAKAwxuAcJKnZwygINVC8ISmTXSuSlrlYUTR8IgFhhAUkubk83fA/SM+QmfMxYqpS2xzCVoa1sBN3yuq2yCmOJaGoV9i4lWqGSmXMmMoksla1pFkoOHCElXfKUoi/VDTT1KVjmkli12d2cOBlCvUlK5iGBRJwSVLAOIshSi5JzJLAbL8Iu02lOTCFcmMK1HHhCrWxDrBPW0LupUvqIjbcImll7b/hU9adDUyTiNpi3WUkOGfnHPmg3ttOyFaRoyilVKkTnWlCcYUiyVEgKCQDf43/rDprDo2cqYJshAmlSCluaQ+EpBZRAwkHPYYRa+nKKouwwqSktlYBKm6wYWUzrxhrnagaoyoIZYt8pnoZEqbUIliXLQhDkFBU0zCApiFB0LIIJdyRDvLyEBNGariSszHDBCUoSnEzAMFKxXKmftMHqdNhCXqFQ2Rwaw3AREDC1tzuq+kqblEFPBweOwwqof29P5Xh0Um/ZC1pXCmbMDFyxTxJsW4vGnTZrOLCnFG8i7ENMkHvgDEC6cC4ADEgt2iLyksw4PEUpGIqTvf8o9ELIxzzZazZTMRkQ49cVVzhiYA2ztbLzxbpakcmUqDqB5t97+hjFTEzuL2DG0dnZZMHgocujGIgFgMnjeVo3biI43i1UaOUtThmYC+1tsEKegKUgOepoWP3SGUgPNkFVQg3CzbhGgo0tzlX3vDArRzs56cgY0qNFyiNgb+KOMllkPJSb3QQOSp2y5E/3Q/ay+EH6OT91LhE7pEsJRIAy5Et/VD3rL4Qfo5P3UuHTvH2ShqUO6Z4dSfV6L1wZ0po5SqiYWYFWfUIC903w6k+r0Xrhi01Owiecyl8PSQwftgaq/4wPkIykNph9kqa01ajThBIIS4TbecXUYS6CoUiYlSc8Q/wCOiOmaz0kv/pCFhgsFOLeSVEKB27uyObaMlYpyBxfsvFUtnsxtsbIiseRMHt0XYNXtNSky8K2BSTntBzHS8C9PaWTMU6AUoTYMBfZbcfRAKlmlBBJICmPpHZDkrQEtVIFM6ijEDfMZjob0QBUU7Kaa79Qn8UzZWd1ps46fmlmlqQXYX2gxYr5QBTLIcKBIP8JAI68+yNZGj0hSCQQliSxuQxYX2k2eJtPzwqalEoglOFJOwZu/bHEjmmS8W37Jjm/ERy6kceUWm6HlSkFYVZKSwfviRzSD07LwEm1eBJSqyQXbfb8/TFKfpJghKlE3AtsewzJi7T6K5VkgXAUo36i54xGx4OymvYrONzu2QwgkHzsF5yskBRIWtRALOEoLKcHEOcNzdN4p09cRPQvChsT4cIKGYJbD4uHr2xbTPEn/AMMpZdvhAo4eLAgHrgWJqsRWCQQvGCOlrNleHnfa9jbLzU9I6CZ4d5421R2tqqcrSf2eYktKPwc622wC0lst8WJ+klJnTBTSAE4RyrpM4lLGyipLJQ92ADkDdFbSOklEc9EkqZCnVKTiHPVazb8iIt6TVUzp3JyMZSkBeCSMKQR8Y4Wc5ZkndDSwI/8AV587q3OTMmywpaRJlJSkqODAgKQVGybFa9yd5jF6TWEgy1GWkKWkBJZk4Az7zcm+0xpN0bUT0gr5SYSACpZPNBIdyqyWDRdq1yECZLCDMAmMpblJCsBCRL3JDEXHOfojnZWjOhaoqQQouQElrWSp8ItwBvxipX6oS5lVLnhgl3mI2KIukjiVM/bFeVVolT0MFAKlSkEqUDvUDYAAAs+8qhmSY8X1Vj6eoL2aBwTiDGWMB3hbLyjSQmwiRQjySn0x5+6P8LEZkwI0xQ97N8U3H8KrP1ZwY+KIQNZ9fUpn8ghIUkKwzZhfPcjgk7Tm0GULJHSgs8LpkuDhqrqy5URtNujIe3riJXMmA7CfyiWjm4hziLK4dQ88QVUw4AAA5xFy5yNwL749g1NSCDbwoKpXwilIBbEQ53pLHoiGlK5q6h7iUtGEADvSlweLGJEzcMs3sUrJO5WEkG+yFzuf6aV+0zMasRmIJL7SPVF28oWWbCRrRunOjlqIBdAGV87ZxYWhO1S/9Jb0wKXVsWLg7gOvsgdpDWTkzgQkKOWJRsDmzbTlwhYWl7yGpRO4NcXFEdO1lPSy0rVyiipTYQpILM5PHZC9R6xhaXUi5UQkJUnLoNydkL9ZOXMWlTBR5z4rks3U93tFTkpuJJGFDO2Jh09UHMp22sd0tdI46jZMPdEUDLkYS45EscnGPNtkPusvhB+jk/dS45zrip6WkOf7vs/m9EdG1l8IP0cn7qXBcgsbIaM3alDumeHUn1ei9cNmmKpMrEVMywsZfw2MKfdM8OpPq9F64Oa1zOeAcrnzgf50wJVAGIX5CadNjzqQPgpO09VvTHnOFKBTb08RAPV+W859yVefm+uCOs6WTLSLJ5ymPp6bxX1XlXUf4cPXn6o3o2iwsuuouPfxPhMJlvLwkZggddx5wqCGj9YFypYSkhTB8JYtvLnIRSlTwwG6/nH5xLRUmKWtswq/RsPbaNOoRMcwF+wKM6Y85OjHkf1Xs2tMxRxK5xzbNsmyt1RuJTAMLO3Xx9sQmhsblzt8+UHU0GCSpagxJl4Q7lwb5dMI5zECO3svSwukgjtMBl4slmVT3SohwQOo7M4ImsMvnAkMi/FybcYgRchTsMJcbN/mhk03oSQimQxONWBi55wzy3B4p0zXOaJNllJeKPFg9zjcJYFUlZKVOCXA2uRl5rxFMRhQEqa5Y9YPO7QDFk0jFA2Ooud4YD0mNNIgBOFQdWK3UQFHoYmCjJHmAwaICrpZZIM5X+5p/wACv02tE5SCFKSsolhJ5REtZso3dQ4+aCukeXn1CEoxnCl2ljCkZKfmsM2zO6BWrulpsuUtKCkoucKkJUHOZuH6nghpOvnT5sqXiUoFIZCQyXs3MT649DEDgCQvHTaPIReuRPmGQhXKqVyiSoHFsfMZWvENTSJl8vyszvp6DhlYVqS5LFWQBIfmu7Ri5M5M6RLVyuEFm57EgKPRnGlVSBK55mHk0mdJPeklyCAcAuznPhHazXum6mWgKUlJUsAJStbWICQCEC2ZGbsYYNC1PKSUKdyzK284WV1uPPCzVSZRmkcomcTNRhRgmBN04nWVNYMLDOCerel+UXNSQEsp0sAHT3r22uAeuE3WYO5TZDwjaJ1pMeUyKEag99Hqi4jwbeqPBp0oK6aUpLFjkDuO/qjgelaUypy5andJN9+0K6847bpio+FkofNM5Z6sCU/3GEnug6D5RloS6wk5bQNnULw96Y/tuDT/ADLOSIyM9u4UGgNJ8tIS/fJcL6QLHrDdkGEq45QhaoVuGeUHKYG25i49cO2IBR6vyh+BZycUs3epwfI3XkyXilqSci4PaX8xhC0I8msQD8VZSeIuPPD3MmhLguxUFbxkAR5oVNa6Xk50ucnaQFdKWIPWn0RYO4WNbF7Wy8H+ibKimClAgFgnj1Qsa3aOSgoUM1O7Z2yJfjDOjS8pKSVTEkJLBi+YdrPCVpusM6apQxKGwqaBow7uEnZK68AkhuvC10aAQsgGzORc9D9hiYSipC1KAZIcbL5WfhGURMqQVliTZCb5gMPWYirdLgoTzkqdsSWNizkXFyDGou592qOdHBAGSfURsrWup/dqXZ+7/wC4R0TWXwg/Ryfupcc61z8GpPq/+4R0XWXwg/RyfupcGS/UkEX0pQ7pnh1J9XovXBzSMrlK/AuyAE3yyuRAPum+G0n1ei9cE9b69KZgw3UnlMQvkAlr9JgeYFzMQN/7JlQENmyJIFtwk3XxATU4Ul0hIY8C/bGatymlk71W6rRV1hTjqMKWJZKevd54OUVMEy8I2D2PBNC2zBfhSrBdO4767qdEguoMxCTY9REFdCVQlTSo96SQroMR1XPlypu1UlST0pxD1CKalhHfHNmG08AIuvGcRb9kZ0wsbNeQ2Fimuto5P7M6EgK+KxBJL5dEAqzThKEpayVh1ZAceMVV1TEgpZgLJLEki7qa/RwiKacSpYAsom3QBbpcwjNC+EZSBHxVYqLtjdsdL76m36KNUtRAxJBBTiSxDFT/ABuDXAEWyuZNUgTJhZIwgADJ95uWiXS2jZkoJcAuMQY5EbzuZwR1xTlIUFWviS4BNntt3EERoI2vjzaRfhEtcBJg8F3DthdNejdGU4kInKPegKJxWLB8JGy+6FTSNQJiStN+ecv4j+YjaXJ+CCTtTfsY9caaPklOMAsxSUkbCkC4PAgeeMqeNty4nUHRbPglazB2uQJ+xGqOaE0inkiFyJK2QAFFKgbBIAVhIxdJvFuZpeaRIRKwoTMABTKQAosBbEBibZnGmi9NLnJUpaJC1AXVySXJsCVFJGI8Yqp0vOCZaElKBjmJ+DSEkiwItztu+PVNbpsvBvvkUY0hUzpU6WVzJgAmhKkgqCTiQNgswLCIaikM39pOJKQ8kqWskJDMXKt/RFitrp0mSQJkyXhngNcWbLCRkWipXzZ9SiennzS0shIy+KchYGILhcreZoJQmrWtctCcKSCFpUoulKOalO25uWEVBp+XTVGJSQlCl4CRmHIudjJThLdMEqfQ8zlpquSUlKUygVLGEBgkkYldGyOf65kJXLSC9lKUTtUs4iQnYkBkje0ZT+6Mg63WkZLTddplrtsP+eiMEcz1R7oKJKJciaFKAsJmLvQTZOEi4TlYw6Vmt9JKXhXUS0qBYhyW6cILdcfP6ihljfa2ieRzNcL3WmlPC5PGVOHnln1xX0/MKAlQ2OO0efKIK7SsuZV0ypa0rSpM4ApIIf4MtbbbIxNrJLJlpIzxj0EPBMTXMfGCj6IgyDi65jrBotUmaiahwVqcAC4WL5cYOaO0iJtyRiYBQGw5xvrQleCXgUUupQKgA/e26iYA6I1fmAFZJSo5ZvxJ3R6YDQEqmCaKqe2JtxuQmyoqRhAa7XPF8h1QF1sIXISE98VJN7bx239MYmsUmylFr4T33OHxT07FbHihMCpyVbSkhsyrK47POIj2FpyGo5XclU2WIwjR3kIJT0/xSecXwvk42NEujDjVhIa4xMOo22WfsiWdJCgLZFwRnvgpTYJYVMAu1htJVYH0jtjp0ns21SuOmIlGTvaoNJkYgkK5qQyd3/MC5tLta8XUU5URh23v5zHkycCnJT7DmD/mcU1txcaKVBubP1+VZ1w8FpNv7v8A7o6PrL4Qfo5P3UuOc65+DUn1f/dHRtZfCD9HJ+6lxrL9STM2Sh3TPDqT6vReuCel9DrmzagywDhOZI/hfPogX3TfDqT6vReuDeldLKRMnyQxCl5bWLE32AkQNUueyMFm9006c3OUtte4SNpdHJ1SCA9g7DNnBPrgxRkbDYhux0nzpjWrpufygsoOxzN9w4C8ay5TLKrMsh9gdzzgNxaO6OYE6o+uo3Rk8b2RCXNaUgbjN/OKypZJxAMrEz7gmN5igAEnxl+dQHog5ojRKFSZq1k8xUwBtjPc73tGtfIYmBw5WfTREXkS7WQylpQtRClgKI+M4frHe5xam0apCpOJDBJxA7CXGR6B54BVtJhUtYUcQIL7Ls/VeHLV6lXPpJkuaoECyCzMSMnvkW6IS1LyGh2VwU4fa4OAABG3H3WaerJU4JmJmgYQQUMXc36O2K+rFFLnImE5hLI2N/EB0gQuTJiZU1lDpKnJd7iLmhqtSUqWgG4UCdgxm59IjF0Bjiu07rqMl38K402+NeUe0WJXIMtsRBJUwLdvxeAgDVaUMtaVSgJaw5DMRbbhVa7sQd8VaSr5TEcLBBZjnm3siohbPYHnFZfaEkhQtsw58EwTT0zonh7vuuKmojDHBjrk6fZOWgtNTJoOJEjdaSgBwU54WfMxpL0spKUGUmVLJmzRzEJfIGylOQX3Rroetp2tKmyiVkEImJWl2HehYdsmvGlPNpwvChE5ZC1qGNSEpBYO6UB1C2Tx6ltiLgLxDgQSCjc7S8z9nUUrdp4bEEqZphGagd4ihX1s6Zy8tUxasUoYUg8NiUgbYuza4GmWVy5SsKlNYpyWCkOgjIRHU6QUFpSgIliZLUHQllFizYySpr5PFW+Fyq9SVhCwvGVcjJUUrKjmGLDqOUct03XmbPmLU74iL7AnmgeaH+t1gXT6O5pU5RyTOWcKUB1Ne26OaqrmJUUpKipSucnEL8CYxmNtF0FZ0TQmYtKjaWlV1NmRzsI35OdwiDSdYJk1awXBJY79mLrZ+uIJ+lpik4Sq2W61uaALBL3YDZeIArY0Cru6JaL0kZM1ExOaS7b9hHWI67WV6Z1LKXLLpVhPHI+u0cTKshHQtSaoqolIN8E9gNwUkr9L9sLquEEtk8gpz0mU90MK20teZLByUJgT04c+2Kc/SYMsHYQ+dyfFHriTWScl0OWKCS+5wzdNoXacFYIA5yXKRm4+N0kZwxijbK0A+EbXVj6aV2H8y9l1aisEgKJ5hQNoO7/LM8ElTShCmUAoFkqa6gdvSAWfK8RUVIJbzFWJtxD/ABRxPoipOqDMKUZEh3SCGDv27xBTHCVxaB7QksjXQtzJ97v2XuAEM5cAXG7LoMWUTgSlCgwws7vnt6ixbpjSTRO6UAk9TdA3iPVSFKD+KknobPtv2R3LTtPussYqt+JYSq5rRhKUJIeyiczwA2CIpamLjZHk1Jfibk8co1UG3wudofsjA67bnyiOung1Icv3f/dHRdZfCD9HJ+6lxz3XmnMuRSoVmmnY/wBTx0LWXwg/RyfupcayG5SqPZJ/dM8OpPq9F64u6dWr9pnMA2JHWwu+/oin3TPDqT6vReuDOnqdJTOW3PE4324QkW9EYSyduPK3myZdOaHzgEkaeEvKrQMzd39nTFYznBCXY2GxrgjzgRpLlOTcHbsvHsqU+IZskkscm9UAMJZey9VKRN9Wytibjwvnd+kkQx6Mr0pTNlTOamaAytx2v2AwrSVgqBTsSCp97AnqtBGoqQoW2EeZLj0w0c0VUOJ3XnwWwTm2wVmtQhGakqbMh2PC8HdHawypdOkJzbvQLk7yYT5yVTEDYQQRudsn6I8krUkMsAAZZOeFoUyUIczFx9wOy9G6ZsjhkLs3uOflWq6tQnnKvfLMqJOQHTEWidKTJSFJKXQoqdO5xkFZZMWPGKU9YXOCtktmB2ls+2N5KnxucIxqyz2W4dMW6MRjArgu9RIH7DYf3Vg1oUkqG+wY5l89ov6IFFbEKFwPOAwPaH7YtzQlypwk4Q19z3/iOyIJ9LzUqSLM5A2O1+j2wW2YGwP2SSupZNXs1N7lM2hqJUwoTLAVgWEliASkgFKmJcjDbqglL0DOlFcxSBLS62MxSUhiAXuX37IDaEpVLUlSZZUlJllSgHwvjAfaBsfhBOfIH74AHYhtpy87w1p3EsGqR1LQJESn0qZkqZLlTUqUFOoL5gU4BdBOaem8XK/RRAkFSkIAKgTiCixS5ICXfKBStCT2SoSlEKSgqFioWsSjvgNxbZBGlpJi0ywmWtwpQLpKQOaQ5KmYRsT8rBIevtVLwIRKEwJExROMpL5soAXS7nm9EIq84ete9HBJUywspU6sILDEGsrJWWzfCQtMDSjW66CiAveJ8LAmIijqjcCMFa0GcdG1Lp1IoJq8sc1x0ISQT5iIS9GaGmThMWhJKZScS1bEj27hHUkSwnR1MwYJCEkAMD3wV23L8YX1klgAOU36U094H9EgVUzlFqCsg4/1j1bOqN8KkATWKbhQbZsdtzwRm0UuUVYicT2e5ubMNvTFDSNUVlnIDBPOYh3826GtO8uAawWHlVVxBjnOmN3eAoJ+kVLmYkBSEhTpCTkWux3E9kZLlq70OXNuBPHZGmAJDgC42EZb23RZkEoVhHfOxF+dkw9EMGsDRYJQ95cbk6rEBKEpUgkEhQLm53vuIIiGqmKQAHuoP0J2A9IgvSaDnT3wy3IHOJKUgPmOJ4botUHc7nKU8xaEDeDiPYmw6zAlTUtYML6rWCIk5HZLFQWz4N1gH0vDxqXqOtWGonpKQGVLQRc/xkbBuHXaDmhdUqaQoTDz5gZlLZTNlhTkk9phmmaTCh8cvwaE8k2WyLFwuS91qXhVLG6Wr+4Q5ay+EH6OT91LhO7rnfy/o1f3Q46y+EH6OT91Lg13hL2bJQ7pnh1J9XovXBTXCQUGyz8Ko81srAKPY0C+6Z4dSfV6L1wQ1wV+8JJyCT6Q/XlGE9sBfkIymLw84b4lLcmWUMdo7HHCPVyncnM3P+DZFirQUngrLp2+o9cR0icSgDkM/Z1wGW3Oi9EysjbTiV/+FW/2Dk5GL4yx6cvMPPFahTzlJ33HSzf4IvVtUZiwkbAX4kpUPNYRBQyw48Ygk8Ax9J28IJpnkPCTsfdju59RNx9lbUliRswpPmiJaLIVmB5yfyeLlDKxVCQcjbqwqilM2A5JSBboufPBtVi0Bx38IqiMhJYD7fKpU0t3zGIlYNslPh9EeSE3LBmCcTgjnXfPPpjNGF5YVtYgdAsP84xtMUSsk5Alz/OygG4E+eEx3ITthNmOWsxDuzEhjsuxf1RtSVCWZLlN2cbHbzG3Q0SywAqKhmhJRL+Ok2H8O89KfREbqLLub2PB5FkyaCmTJU6XMQVy0FeAEGxCQHQd9jkc3MMFRpycJlWErw4RzSlCAoW3gP1wsaA0muVNSEkFKu+SQ6SwsSk7eIvDNL0jKK6l6WX3qHwzJoCrZG5bqh7S2MYsF5DqTMKhwQhVSSZS8SsSpSXLnFYm7u5ghV1K8Kca1KaYWxKJzSSM+iMRptYTJCJUlMpUs/BYApJIJa6udbp2xYq9NLQmXglyUEgFxLcvhI+MTBevCXfmqNfq9yqErmTESuVSEoSt+cQS7t3idmI7SI55p3ViZTTVIUAWa6SDY3GUdD0nKm1CUEBc6YUElhiLBQJ6gNkDqNMpCcc3nkMEynIyuVLIuEh2CRckbGjGT/sVvG3K651LolKLBKieCVH0CG/V/uYT5xCpp5FFjcOsjOydnSY6PquiYJasaBKBViQkWABAdgbhL5Odpg1gvHkqvqrmuLGfqmkVI3coTL1dlSqRdPKQEpKFJ4kkNiJ+MXgLSsqikvvA6xihzaFPSNGZTo+LyqpiOhQJKeok+aA6KbuEtcfIKPp2WmbZJ2tUoBaFMCogp7C+e+8BBhSnCNhe/GHXStCFy8Kttx0jI9ELdVolaUkLDglJcX+NzhwAc3j29LK3GxQfVKR4k7jRcFUaUC5YBQIOJg4YWHRFldKpOAlWMzOUSotfE4dt4wqHnjafokqWpMrnpLCzkOzEk5Qc0FQ/vEsrIUUEWDgBRABD7S0azTtY299UthopZPdbRM2jtG8jKwYhcuduInMmCVDTPsYf52RbRTy1By+9jFiXK5vNSAOJfzbo8267nZFb6AWVuXoxAY4Qrg3ricUQDnCw6B2xTlGYcI526wsO0u0SVdNNA75ZG1jlHa4K453Zw05I/gV/cIa9ZfCD9HJ+6lwod19+UQ7k4FXP8whv1l8IP0cn7qXDN/hAs2Sh3TPDqT6vReuGPXGixShMAvLUX/lUwfqLQt90zw6k+r0X+6HKXVTuVmJXKK5JJALDI2O26eEYTNLo9B5RVPII5Q4nwkeX8IgpNlJ/wHstFaUrk8s/R+cHtManzZczHTOtB+K4xDgHsoeeBC9W6sqKjJXf+T0PGYheW6BdNdA2cZu9m4HBVZE0oOIZh+029cTaF505swzl+kCJDqxVlvgVdqe3OC2hNWpstaypCmLXtsfjvaCKameDdwTCsrKcn+GRc6fkqgqcMzFexSf/AFinPWyVHNgD03c+aC9bq/OfmyyXTLJuLHCAoZ7DFder9QQp5KiCCM07umLrWOcW2C26dUwtY/JwBKpUihhJ3qVZsr5RpUPzmHfc/PYRcNm7ptucReRq7UpDcmpXHmjp28I8Xq/VAkiVYpAILPkQWvm2/hC/sPyPtR4rIAwXeP1UE2WQHPT/AJvijUTLlkkqVgIbeksR059sHZ2g6jZKVZmun2xAdAVNjyKnGwFN32Z55GKjhkB+krWeqgewe8afIUurM1CpyStGJJSqwUUkNdxxGTG14ZKGRIUueUTZl8IKVSw4sbggsqAGiNDzkY1GSsEhTB0/GzJYwW1eoZqOUxoUnEbO2wNsh7TRFkdl5KvqmTTZAhWZFTKQmQBK5R0G80sQLOwR3pO9y0TaSNOUSiUzw1hhVLPC+IOYHKoJoTKAQTgSQWbaLbY20lKnKlJQiSsqBzOFs+m8baBBhwOxClr9ItT4ZIVKSCCTidZIYgqUMmLFha22M1ToOXmKqJpxlJAD3dXjHew85hemUlaXSJKsJZ3wsd4YF264MaN0rpGWWMhBQA4SEJTd8gUqtaFlfFNLEWwjX7ouCeKM3cU/SxHphcGs05rUczE21aGB3O7wLVpfSJnDmpTLu+FKW4d8SS2+PLM6LVPOot90c7qMLfKeRA/TOjROQR8YXT0+yF5GnK9/+1LIezpILdStsar0vXmxQlPFKRbrKjeNm9Fq4jmLafK0g6hE54DTb5KimUCwrCtOFKeNjxG+KywCQf4gBG8iiqCVlYUpSiBiUbgAZDde3VEq6CZYBBsRuh3HFJiMhqvQNr4r+57VFNnBCCbggsGiLRfMwq2goUekqcxJWaOmkKAQbnhvF4MaF1bTNSszZokAYEpKgnnFlE5qFw2UdOjf5C5lrqZrD7hqmz9tGYb/ADpjdE1OfsgVWaKppKMS6oKYJskJJILMQMW4v0RYlaKpxNmS/wBpDyggqxBICcZWlIxYmxOhQbMNxgbtScLyzpI76FWxWoBZzG86eW5qj/nTGDREhLg1KOb3zlFrtfnWva8So0HLUQEzwSwUAGfCclNi7078onafwue4xcR7sZPKpfPAr+4Q3ay+EH6OT91Lg3rd3HBXKBNUZbJI/wC0FZkF+/ECdb5OCrWjPCmUl97S0B4YOKDaLBL/AHQdTK6qnSJlNTLmI/ZKYY0lIZSUl2dQINxAQam6b+bVPlR+ODdH/wBuX/In0CJogcRsrIB3S/7jtN/Nqnyv649Op+m/m1T5Ufjg/GRebuVWI4S/7jtN/Nqnyv64wanab+bVPlf1wwRkTN3KmI4S+dTtN/Nqnyv64z3Hab+bVPlf1wwRkVk7lTEcJf8Acdpv5tU+V/XHvuP0382qfK/rg/GRebuVeI4QD3H6b+bVPlf1xnuP0382qfK/rg/GGJm7lTEcIAdT9N/Nqnyv64z3H6b+bVPlf1wfjImbuVMRwgHuP0382qfK/rjz3Hab+bVPlf1wwRkTuO5VYjhL/uO0382qfK//AEj0an6b+bVPlf8A6QfjImbuVMW8Jf8Acdpv5tU+V/XGe47Tfzap8r+uGGPImbuVeI4S/wC47Tfzap8qPxxnuO0382qfK/rhgjImTuVWLeEA9x+m/m1T5X9cee47Tfzap8r+uGCMiZu5V4gJfOp2m/m1T5X9cPnc51PrVU9TKrRNkFSkYStluME5CwHUWsv0Zi0A49EUXE7qWC6UvUQkvy5d1Kfk05qM0+M+EcqthnldnB097eXzvhZl+9dMs4X/AGh/i8+1TO75zdN+bfnEZHKtdLT3PZYViExXfJUxSg97MkzUgkhyypKM7s/TEuiNRUU0xK5cxRKUJQMSUHvZaZKVAs45iEAgWJTleOXxkRRdcXomeAkJqJqiVoxKOBglJKl2Z3U7cGSLAF0LXhJ/bp1vE+7RACFrTP8A3lf6f7REUX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900913944"/>
              </p:ext>
            </p:extLst>
          </p:nvPr>
        </p:nvGraphicFramePr>
        <p:xfrm>
          <a:off x="1403648" y="2952006"/>
          <a:ext cx="70567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19961"/>
              </p:ext>
            </p:extLst>
          </p:nvPr>
        </p:nvGraphicFramePr>
        <p:xfrm>
          <a:off x="467544" y="2276872"/>
          <a:ext cx="8280921" cy="324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357"/>
                <a:gridCol w="723576"/>
                <a:gridCol w="964767"/>
                <a:gridCol w="803973"/>
                <a:gridCol w="803973"/>
                <a:gridCol w="964767"/>
                <a:gridCol w="803973"/>
                <a:gridCol w="803973"/>
                <a:gridCol w="1125562"/>
              </a:tblGrid>
              <a:tr h="462909">
                <a:tc>
                  <a:txBody>
                    <a:bodyPr/>
                    <a:lstStyle/>
                    <a:p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&lt;=22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23-24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25-28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29-32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33-36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37-40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41-42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Totale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Africa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7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174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37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249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America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109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132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Asia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74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99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Europa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172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40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234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Italia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166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2402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391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  <a:cs typeface="Times New Roman" pitchFamily="18" charset="0"/>
                        </a:rPr>
                        <a:t>3039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Totale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46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9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18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40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214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2931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495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6600"/>
                          </a:solidFill>
                          <a:latin typeface="+mj-lt"/>
                          <a:cs typeface="Times New Roman" pitchFamily="18" charset="0"/>
                        </a:rPr>
                        <a:t>3753</a:t>
                      </a:r>
                      <a:endParaRPr lang="it-IT" sz="2200" b="1" dirty="0">
                        <a:solidFill>
                          <a:srgbClr val="FF66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 bwMode="auto">
          <a:xfrm>
            <a:off x="467544" y="332656"/>
            <a:ext cx="6985520" cy="12515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EPOCA GESTAZIONALE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CITTADINANZA</a:t>
            </a:r>
            <a:endParaRPr lang="it-IT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59"/>
          <p:cNvSpPr txBox="1">
            <a:spLocks noChangeArrowheads="1"/>
          </p:cNvSpPr>
          <p:nvPr/>
        </p:nvSpPr>
        <p:spPr bwMode="auto">
          <a:xfrm>
            <a:off x="381000" y="2479675"/>
            <a:ext cx="611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02" name="Text Box 60"/>
          <p:cNvSpPr txBox="1">
            <a:spLocks noChangeArrowheads="1"/>
          </p:cNvSpPr>
          <p:nvPr/>
        </p:nvSpPr>
        <p:spPr bwMode="auto">
          <a:xfrm>
            <a:off x="0" y="41910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5181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24558"/>
              </p:ext>
            </p:extLst>
          </p:nvPr>
        </p:nvGraphicFramePr>
        <p:xfrm>
          <a:off x="251520" y="1988840"/>
          <a:ext cx="8610600" cy="3744419"/>
        </p:xfrm>
        <a:graphic>
          <a:graphicData uri="http://schemas.openxmlformats.org/drawingml/2006/table">
            <a:tbl>
              <a:tblPr/>
              <a:tblGrid>
                <a:gridCol w="1512168"/>
                <a:gridCol w="1224136"/>
                <a:gridCol w="936104"/>
                <a:gridCol w="1152128"/>
                <a:gridCol w="864096"/>
                <a:gridCol w="1152128"/>
                <a:gridCol w="864096"/>
                <a:gridCol w="905744"/>
              </a:tblGrid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Cittadinanza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Nullipara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 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Pluripara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 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Pre-TC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 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America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Europa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Italia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3753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51277" name="Titolo 1"/>
          <p:cNvSpPr txBox="1">
            <a:spLocks/>
          </p:cNvSpPr>
          <p:nvPr/>
        </p:nvSpPr>
        <p:spPr bwMode="auto">
          <a:xfrm>
            <a:off x="251520" y="620687"/>
            <a:ext cx="6913562" cy="792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PARITA’ 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 CITTADINANZA</a:t>
            </a:r>
            <a:endParaRPr lang="it-IT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3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79646"/>
              </p:ext>
            </p:extLst>
          </p:nvPr>
        </p:nvGraphicFramePr>
        <p:xfrm>
          <a:off x="357808" y="2348880"/>
          <a:ext cx="8382000" cy="3078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24372"/>
                <a:gridCol w="1372766"/>
                <a:gridCol w="787474"/>
                <a:gridCol w="988938"/>
                <a:gridCol w="955278"/>
                <a:gridCol w="1152128"/>
                <a:gridCol w="792088"/>
                <a:gridCol w="120895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Parto Vaginale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riga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T.C.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Elettivo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riga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T.C.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Urgente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riga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Africa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65.9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21.7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31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12.4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America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93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70.5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18.9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10.6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132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Asia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69.7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17.2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13.1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Europa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196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83.8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22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9.4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6.8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Italia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2364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77.8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401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13.2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274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9.0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3039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2886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76.9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519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13.8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348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9.3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3753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2299" name="Titolo 1"/>
          <p:cNvSpPr txBox="1">
            <a:spLocks/>
          </p:cNvSpPr>
          <p:nvPr/>
        </p:nvSpPr>
        <p:spPr bwMode="auto">
          <a:xfrm>
            <a:off x="323528" y="260647"/>
            <a:ext cx="6372547" cy="1296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MODALITA’ PARTO </a:t>
            </a: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E CITTADINANZA</a:t>
            </a:r>
            <a:endParaRPr lang="it-IT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4419600" cy="365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267200" cy="332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4321175" cy="9087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SALE PARTO</a:t>
            </a:r>
            <a:endParaRPr lang="en-GB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767108991"/>
              </p:ext>
            </p:extLst>
          </p:nvPr>
        </p:nvGraphicFramePr>
        <p:xfrm>
          <a:off x="107504" y="1556792"/>
          <a:ext cx="885698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 bwMode="auto">
          <a:xfrm>
            <a:off x="323528" y="260647"/>
            <a:ext cx="6372547" cy="1296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MODALITA’ PARTO </a:t>
            </a: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E CITTADINANZA</a:t>
            </a:r>
            <a:endParaRPr lang="it-IT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91603"/>
              </p:ext>
            </p:extLst>
          </p:nvPr>
        </p:nvGraphicFramePr>
        <p:xfrm>
          <a:off x="247998" y="1052736"/>
          <a:ext cx="3886200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371600"/>
                <a:gridCol w="1143000"/>
              </a:tblGrid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anno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Numero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23.7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911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999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1015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25.1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976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2006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1000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2007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1013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24.2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2008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906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21.5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2009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1015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2010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995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24.8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2011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917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23.2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909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23.9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2013</a:t>
                      </a:r>
                      <a:endParaRPr lang="it-IT" sz="20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867</a:t>
                      </a:r>
                      <a:endParaRPr lang="it-IT" sz="20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23.1</a:t>
                      </a:r>
                      <a:endParaRPr lang="it-IT" sz="20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31" name="AutoShape 4" descr="data:image/jpeg;base64,/9j/4AAQSkZJRgABAQAAAQABAAD/2wCEAAkGBhQSERUUExQWFBQWGBQWGBcVFRgWFBcXFBQXFxcVFRQXHCYeGBwjGRQYHy8gIycpLCwsFR4xNTAqNSYrLCkBCQoKDgwOGg8PGiwkHyQsLCwsLCwsLCwsLCwpLCwsLCwsLCwsLCwsLCwsLCwsLCwsLCksLCwsLCksLCwsLCwsLP/AABEIAMIBAwMBIgACEQEDEQH/xAAcAAACAwEBAQEAAAAAAAAAAAAEBQIDBgABBwj/xAA+EAABAwIEAwYEBQMDAgcAAAABAAIRAyEEEjFBBVFhBiJxgZGhEzKxwUJS0eHwFCNikqLxB3IVM0OCssLi/8QAGgEAAgMBAQAAAAAAAAAAAAAAAgMAAQQFBv/EACoRAAICAQQBBAICAgMAAAAAAAABAhEDBBIhMUETIjJRcYFhkRThBUKx/9oADAMBAAIRAxEAPwDO00QxIMPiyCIJ7sRePpqtDhnh7ZHjEz43WWWBqO6xyyK6LGaLsVWyMc7kF6xhAuD6ITjL/wC1HMx7E/ZZ4K5JBzdRbEjeKkVGOccxaWGPEyT/ADkpf1eZ7jaGl0EAD5yXE+M7oTiXD3UqneIMtaQRtIuD1H3Qn9VFPu6ucZPTT7LrRiu0c6Tb4L8TxF7Xd06G/Ij7q7uul7JFpInTqOiWOs0GxiD5HX3R/CX96eQP00Rpci5JKPBbTxFu8JEjxvOh8lsezeMzsiZjQ7+ayuIYxmtmvAMg73jK0a6bLT9l2gMNtmkHmCl6raoNPsPTbnNNdDyFEtXsr0rjWdUDqYIajunoh38NB1bTPU02k+pCYlX0uGvdtHiY9tU2OWa6YLhF9oUjC8zYbCw9F6WJweEyYD2nrsDe2s7ckuxFAtJa4QR/JCGUpPsuKS6BHNVbmokttJsOZ0QDuKU5gS7ygIo4pT6AnlhDs9cxUvYrGcRputcHpf1GyJxRzkQRAADbgWH7ypPFKHZcMsZdCx7FSWoypTj/AJn6KktulWNPaTF49ivptUXtUsgE9qqDboqo1VsYiso5jFa1i9YxXNYqshFrFYGKbWqYapZCAYvcitFPopCkVfJRTkXK3KuUIfP8S9zXwHAB0EGOdoM9QmuB4VWkOfXa2CCBJuAbi5EGOhU8Z2Irugh9OQIhzjljlYJrgsFiqbcs0R55vcsldOOGTXJj9ePgYYaq/RpP2VfEcM98BpYZInMYE9Aq24Wof/NrBo5M094U6GGoA6l7v8naKY9I487uf7KyZ4NUIuLYd9J+apSFRpmbk+hBkapY7D0qoHwiabr91xls8pNwfFbs4amdWNPiAeXND1ezeHdc0wCPyktPmWm61QwtLl8mOWaPhHz6ph303Q4QeuhHJNOG4Wbi0giNxK1T+zTT3QSWbBxks6sdr5GfJCjhLqRjKTyLRIPohyOUI9B4XHI+X+j2m2myk2YzNEX1OUEiT4SquE41/dlxyuZIbaxsYnU23K7GcNAAL9RmcZ/DIAEdYHuq69P4b8PGji5v+wkf/Fc+fHfZ0E74Rq2V3ZGRqWg3E7fqrX15IvMiUmodqWs7ha85QB3cpFt9QrqnEQ99pta/RZpvgakEv4jkdfK3kSb+SupcSqAfEBfk0zBpLfCYSLiXHPhZhAcSQb7WAgcjf2S13E3/ADgl7SbyQXt5cgRfonYsLkrEzyJM27O0JP4pPWn/APlU8S4pmaC4C1hAyk8h4IXA189NruYQvGaDnMEHn7x9gpiipZNrKyycYbkJeIcTc8m9gLRp4pa0ZrkaaCfZMGcOiZOv03+yFxmHdAyjSbD+eC6kYo5krKWZi69g3vE7c/M2Pon3C3uNMF3eLnQAbWDXZjPiG+6T8OY6HZrF1r301Pv7IviGJcxrADZp9oIn1PuFJwVVIrHKVvb4HFWj0P8AOqGLbqrBY2TrJ3HlKLrs7087rmanAoe5HT0+Zz4Z1MKLwrWBQesZqBXhQY1XPCixqshJjVe1qiwK5rVCHNaphq9AUwFCE2lpEBwBbrIm+o9ipgASQ4G2wH1U31Bs5oHmD5keC6s/uASDJ1F7C+p6hP6QF2wWFynC5ICMnW4s7muo1nBpe4nkFTRwslW1mF7wxugt57r1e1dHnyNFj6ztTCe4TgwaLAk9Sp4PCCm2PVFNxHokyl4QSRY1hAvr9FIPVfxwoPxbWiYJ6BSImfYWyp1RLKiT0uNUjzHimFHGMOhTBDBeMcNc5jnMuYuHXkb5RzjZZ74wOQk5gDmBOxA2jQ3jzW3pRrIHVI+0PDKbaFWpSaB+NxAAuDJd4cysmfFXuX7N+l1F+yT58CIvAqON4EG43Ibl9wfRGYd+UEnYE+i8Lzo4FplliIdobmf5ZWVHhrVxnG57Ud6WROCdVwY7GcXNQkm24ko3gtZzwREtbEnYD+BaDh2HpAd5gdrJgQmfDOH4RrwSHNBIjK7K1pNhIG0+krq5MbjH2nPxyi5e4Y9n8K11KZdMA5NxPKdkXicFaMrh1MR7LJY3tOaBBzhoeTJMnleBr7+CPPbei0ZfjzpMh06eNvIALn4lK90UaclSVSC8TwsgSYA8zv4R7pZWwZJMAk2ubWG0J9w6ocXRD6dVmVry0Oc0uFg0/LMHXWUe7soB3jUMnWGwPIStKyZvqhTx4PLsw1Sm4CQ1rSbDUjKDqB4W8ZQmMwbix4BnMZE6iIk/X2Wh4nRio8flLmgdAbe0eqXUqEk6AD5nHQDr+iRkyzk+TRixQxp0uyrgWBcGB51n5t5Gspu5uYE7iJ6jmPD7+KCbxxtBwpsByGZP4h/mRvMach5L3Dcbo1mZ5yOJPdOhGzukiLKSWXNG0rQvbjwu3xYV8QCxN0PXrCYBE2t49El41i3iqHUhMt1FxqdxoUvpcQzGXHvb5rOB8UWPBFrnhg5MklyuUauthy0iSDI5EKLQqKmMzZbXAEmbE72VtIrJl+Q7H8QhgV7QqqYRFFsoAz0BSCsFFePZG6uiin4vI+/6PU5kN1/FqSeXMrmtjTfwKl6eQhG5JoFRpni5erkARmQcrTY9LalF4HCfDbJ+Yqs1R8zp7skfqp0QT3nnvH0A5L1DfB59IKBJOtl58STbQe5VdV2w3UH1sohu2pS6LbLKlUN3urgAkucl0lNKNUZZJgBHVCZclWLwE3GqX/EewpzQxrHaFe1sCHaI0xF12DYHjjmnVazh2Np1hBjMemqxNbhpF1W17xZmbxuB5JiSYEl9G+4tgxVblcAYs18QWuGwP8F+iwXESWHKb5SZ+g+q2PZjGZmGk/PABOd0kD/LkIKyHanEd+LTfNG5Byyf9PuuVk03pZ010zsafVericX2hXS4kWuEaSJHTSE8oPzM5i4Pn/PZZSrJvqmvBy5+jy0GxgA+sgp+TKsStjcWJ5XUTQ8M7YV6TQx4Dm6HY2se8PVU1jg3P71Ci0uO7TcuNhIMSSfdWcB7NnGVqtBtR1Mta+pmDQQHZgGhwOoOYmxBtZNuznYh9WlUbi2GlVpVCGvbN8pB0dao090hw5kWIWDLGMHuhKr5r8mmEpP2yXQV2MqtYXUMgY2o4mnaGNLS4Fhm4JEEHeD0nWVcM5gIIEeo8p+yxOOwLsNFPMHgNEHvSRoLkkzbeUbh+19aGtcGvNmjMO8drkG/omw3NX2Intvkq4/wsfFLnOLS4AuAj8IAmdrDqsjUe6oYY3uBzsoG4k5XHqRFzzWu4lhXV6md7rB0kDR0NIy32k/7Qq69IMAAAk91gH1hasekjJ3JGfJrvTjUeRR2f4XFSajBUmzgTYW9/DRXcS7OU6k5KbaWU2yAi3M5YzDw0TrDUPhgc/qiy2bjf+QtTioO4qjB/kTyfNnzniOBNFzWyCXaEfKTyvcH6oKvhM4BaQ1wPgDzzeW63PHeDNqsI0dqCNjsVjcPUIcQ4Q9ph3UjfzTOMsaYSbxvdENwGHIptsYvHIw4gxzuEfSamGKqy0SNb8oQa87rMDxy3eGdzTZlkjX0WsTAYeRqQeiX0rkeITunTsskUaGUspEbz4oMVZMbST/PVM6ggEpVR18lbSRabYt4bj3vxNdpdNNkACBYzGuuxTZr5VbMOxpcWtDS75iAAT4ka6r1jY5+ap98Byab4LJXKMrlADL0X/ELWgHLMuJ3i8DzIR7nhC4duWmBuRJ/RTiV6ZnBLqT5vsg61bl4+v7K7H1wyGNud+gQjPpcqJAM9Y6TyKOY2e6dLoGjJKPZLRDhG4/nkmNCn0LsRTNN1kTheMEaoyvQDhOoKVVcEZ6dPuiSsVafY6p8dp7/AM8UdRxDXDORkZ+d1gejW6u8gs3SqBnytBPMifqnHD+DVKxz1TlYPxO5f4t/4Casa7YickujR8I4kXua2kwuEj5gLjkGtsBveVveH9lcJma+pRpVKgs1zqbSQJsJIvHVfNMHxP4bi2jZuhcfnd4nYdAvonAMc405fr7oNRB7faKw5fTybmhX2+/6V08Sx1XCtbTxAvlADW1Y/C7YO5O8jbT4/geF1qDnfFo1WNaQHOdTeGtdplc4iAdLSv09hT3Qp1KYcCHAEGxBEgjkQdVyZy3RcJHpsHtayQ4/g+K9icS1td9TOWTTgujunK4EZpB6rXVe1NGCS7NsMoIkxMXtpfyKN7Sdh2kCphWta9oM0hZr2x8rdmnlttbVfLMPWkGWmndxDTq0FxsRzt7KQ0mOUbtuisurmpVSRf2i4y+q4HckhoGmhJA6QNVHsngnuq56jYAMNB1vq6/oPEqGBf8AEeQGgFlg43Inl1MLR8Iw4aWxeXXOs+J5rVHE4y74+jJLMpRqufsKfRk9Al1BvxKhfs2Wt8vmP0HqmnGj8OmY3sqcJQDKYBtlBzfVx9StUXUbOdKLctpTWeAJKqoYqRGm/kZ/RV162cgRDYB9bgIdzof5QjcbQq3GRbjK8DUCef6LJcQZmdmiHDXrH15jpZO+LmW+F0krPmCLuH8n+ckuKpmm7QU3iGdoEFsWB2MIrB1aJEPL2uvJ1b7SVn8TjHU3tBuwiwJMtjVo9fRUYDjTXlw+UgnXcTqOfgsGuinFI6mifNm4o4OlILaoPiRHhKudw5oJLXuYTfuuzN/0lYHGcYcDDcpHVgn1CQ4vGOJmTfqQuUsLOk5I+r1i9rT/AHGPGhtDr9AhKJ18l874XxN9N4dd9iILjF1uMBjM7ATAJuROnmUE8biHFph8ryVBdKUGSXi8lciBM+y48VaXhozHb5R15rzMA28W9Uue51R07bBemSs4FkwZcTzU6o/CPE/oogQpU7nqUQDCaGJ+Aw1MuZ2gB06rypj/AIgznV0W+yo4mbZeQS/heIiWnn9UxK1YDXA+4YHX3by69Ezp4NpjMG30n6X1SSnUy3M+A36LsdXNSCbcgNvNElyZ5KzT0OHsaZygRqYQnFeM5u635UpwvEKju450jrr0vurMOG55eQGjcmL+SOueRbjSH/Z7hhcRb9lpuEcXa/E/DYZp0wAXbPeTqOgi3O/RYp/acQadNuSmZGaTmIjltPqieDvNMZtMxtztv4IqbuzPKNH2fCYuIGyZgr57w7jjWAF5LidALn02TTH9r4pZWNcCbBxtr+Ub2XLy4fdwdbRZ5KLU+l0W8Z7X5HFrCAGmC92ltYCw+JxVOtWewn5w5x0yg5vmHI3HqlHazioBbhw7+47K5w/K06BLMbjvhSJ751G45ArbixxS4E5JzbuRfhcWKTnUnU4uRnEljz0dtI2K1fCrNbtpY63Oi+ecPqZ6gJcRBDjBgWMgLc4Op8ribc+qPIkiotjPjYmnPIg+Upfhq/x6RadTDXjwcQ+fGE5xFHOwt5hIOzdOPj7O+K4ZTq0G4nx1QRrZ+CStZL+0E1WX6JXij3p8fqE5rN/5SvGcGz7gA/lsT0JRpmeaF+LEjXy1kLNUH5Xunb7XTbEUXUHESSydCbJLxGiKb2ua8uzAmDbLB+X3Q1yOhyqO4nW+KIA+UWdzOXT+cllafET+IT1Fj6LR1cziWsuBBHPSYjzhZjFYdzHEOa5skxmBEidp1XO1aVo62jdRokDJ7hIJ209lM4GoTpPiQgjqPEI6lint0PkbrC7XR1cMIS+d/oNwWDfPyEx+WT9AtPhsSGtAdLf+4ELNYbjUagjq0ot/FWnVxPjP3SXKf0dCOnwNcM09Kt+U+hV4xJ3APsfZYscWDT3bHxP6JnwjjpqPLCNBObryhRLd2hGbEocqVmj/AKkcj7LxC516r9OJlsT4zEZjA0H8lUtPj5IocJfyVhwpbqF6HiqOBYKJ3/nmiaeIbSGY3Ow+6qNAu/norBwY/NVsBo2bnl4KUC2L34k1HOMWPLQeaqZw9xMjVMmYbO6Pwt2Gkq7EV8vcaJcf5dH1wgdwDWqFsB5kxNth1VlLGtdafZW18F3SXfM6L+6Hp8PgE76f6jH3RRYLSYc2mMrI+ZwzCbATpKqxHDagdLoPUPafaVFtWawjQQB4Cyy4ovGrXA+BVvJsLjiU7NhgsJmMSJE2zC55ap1hXAODajmMNr5oBG1ysl2ZBDnvIIgZRPM3PsPdV8Q4qXOdB6T4ax5/RZ8uon/1HYtLib99n1eiKFJmapVa1o3LgJ6DmqKXaem6qBQio4aEjNA6NM+p9l8pw+Jc9uUOIMRrpEwfcpvg8U6kCGEtc8RO4G19tlysmSd8noMGlwuFpH2zhvEWUy6o+jSBkFz2MGYE2lxAshsb2dwXEnuq1A6R3QWOLXR1GjvNZjspxCszDuY0NMyXB13G1yRuo8PxWJouL89MsdGVrpaZJiAWzAi9wlrLNPhhT0uPa7JcS/6RUGtdkqVH62qwRfqwNjSJgoOpxNrAaTgWPZAAO8bg72W3wuKqvlrspIAPdJIvtcWWJ7QtzVcj25XEEsmLlty0EHWL+S6GDNKUtsjkarTRjDfHwaihVlsrOYuq9r3mgWiq8gd4TmDQTA2kXK7hXFS5gAkkjYSjWUs7NIfTdIO43Bt5iFvjHbycieVPhAVDH1XDv0yD00XmMx/wW5nbkW1VlbizpIgZvy6HxHMJHxPEfEewQQZcS13Ruo5qq56ot/Hu/wBFHE8U5wzU3WOsC/rqPJZvG3IOa8abkyUwdxgh7gILdB5b+evmgKzw5xf0/dV0w4Ro0HZioBQrCKT3Pc2WPZTqnK0WJY8EgXO2y84xhcM+jkfh2Mcbh1D+0Q4fLLPkIubQFneJ8JaMkt7zqbHzvmukTi0Td/qB9Aufm0spS3p9nTw5oqO2ujsXwosMtOdgOsQRHMfcKESnfB8Q1gkN11kyekyhOL4MMfLRDXbcjuB0QZtLKGNTu/s2aPVxlN4mqvoAyDmrQ20FVhsq1c9s6+OKI5U54FSy30JSgCStPw1kAKt1ITnSbSDsy5T+E3l7kLlPVM20nR4g6BmAcellc7EUz8wKCbr4KqpUjxK9AuTz7GbK9IfKBPW0eqXcSxc3mdgOZ/RV1m5R/kduQ5peagDp30aPuUcY+Rb+gxj/AIbbXedB9yiMHg8vfddx1+tlDBULlz7uPPlyCIq4iSANlHyAy60dVRirNGxkT5fv9FZg2SZ9F7xAXjkrj3QPiwHB8PJeIuZUP/AMY1t2Nf0DgT7wnHBqUvnkJWgwxzG//PglaiSumaMG6rR84djajT8LJ8MucAMwLcpcQJIK9PZLEAVHOpOy0zBMGXd6C5lu8N55L7fwrBUHNyPokONiYzGI0AAlqC4v2fxNNobRa51Ke6Rla8DYPY4gkdBCyubj0v7NuNRlxJ1+D43hOBse5pbUgTBiMw3sJ5T6J5wLsfVfWn4gyAggv+4my0rqz6R/v4TL/llGUkn80dE64HjqH9S1tbDBpqZcmYwBeZ5Rcb7hZc2Xe+FR08WmWKO71E/x3/6ajgXZfJhz8J+Vz5LnEHvnTMRNhyHLnK9wXYRpLTXOcg5iATBOwOlt/Fe9oO1T8PUp06FMPa0zVdeGj8jYF3XmP4CuDdrm13ljQc4JBB7pERcjlfbkVne1NNkTyNPb/sI4g+lQYYDWNAmAAEkp8Lo1JzUw/O0PDyJHMBp/DqIIjRaQ8DpudnqDObmHfLJ/xVeLpMp3AAEiY6w0LXp21K3+jm/8l7sKjD75MtgOB0sP/bYCA4vcZuS6AYzcgCYHRLTSPxTyILY2tcH+c0+44MrmOH4XtJ8CC0+zileKqBsyDN48912Yy9ts81FNySE+P4eHagGD6LJdocY0VQBcUzzuX731AGnjKc9pOO/BbDT33adB+ZfO8XxETcyfFTdXJsx42y/FVJdmDYkk20vsqMG1zzH5tuQn9EPTBcQQY+hTbCYSA5twSNZg3Gx2QUam0uAnjjpNO4MAstpaLexWLrjvkdT9VqQ/+0QdQQfPQ+sg+MrL1vnd4n6oZr2JfyNxfJsY4V0BEGiX0nSScvy2vbb7eaX0jaytqYh2ZrWz3eW5OpKbKpQp+So7ozUo9rn+gLNcaEK6VfVwYnMHCdxtfkUNmXn82GWN1JHqNNmhlTcX/ouwrZeFp8Ks9wxkulaGgssxc3cmHBy5QBXJQBVWq5RA1Ksw2HyjO/XYLylTjvO8gh+IYgnuj/3H/wCoXqYq+EebfAFxPicEgGXu35KvB0+ep3VFXCgObbVFNadE2ivA0osIsd1EOhxA0CnSeYF5tb0UaLJqW5CUKEyD8PYXU6rQc3moESZ20j6K0AbK4oCT4onhu4xzhrYX6kJ12doZsziYMENGxdGpOwH1SYM7gHMj2BTrDOc3L8IwW2v8rpHeDovBn2HKFlyq8hrwusZ9E4Dg2SHixgAmSMzh8zjzk8+SZYtuRhLy54noCJ0jLFh1WT4ZxKuGEZaTBHdOZ1QgkXluVoN/8gmVOv8AGtVdmA2Hdby0BusefHfk16bPT5QS19LNZxcBYgmWmR8rgbEX0KF+BhjVY40mk05y2Ja0uie7oPlFtkrx/FadCWMaACdBv/OaUUe0L3OiqC1vQkt8dLLPDTykuLr8mrPqoJ0+X/Z9LpcQadFKvWpgZn5QBu6PYlfLMR2va1xFGXHmTa31SnjParKAar3SdBqf2CP0Gn8uBKzt+D6VxbtzSpDukcpcYb5DU+yyuN7etqGc7XCIIbGXUG8mdl8wx3Fvju6DQH6+KrZLVohjUeRc5OSpm94h/wBSGukOY4jmAOfioU+3tJ9p8iI9FivitIufRA4mkDoI6ynqUvsz+jDyh7x6lh6jnPdWrBzj+FrHR0FhASRvAKP4MU2Z/wDUpkeRIcfVDMrEgtdMjQ/UJhg6FF4uIPiVN8vsZtUeC3CcFc3TI+fxMePdroPovf6epTID2kRoToRqL+yJbwZo+Vzh5g/ZFUcM9ogVSRyLQ4HylMWoa7EyxJ9CjEULP6iY91k67IcfEr6FXwwI2a6CJAMXG7D9iszjeDPYZIBGzm3b58j4pkZLJwXG4csUCQ2N/ojcHBZ3he/mAvRhCLlWUxlBm4m0bStKg48sCU1JUgLEMy6GxQ5TJ/DHvuIy7Tr6KLeEfmJ8h+q8/q8illf8Ho9Gljwq+3yDcPxJaeY5futFg8W12hvyOv7pWcANpCrNIt19VldSIrXZpwVyRM4i8D5vYH3IXJexkGFTHQ2+uyHoEz3t/qoPEkDYXP2Xsr1MDzkiOJEFvK8eamx9lHFmWg9VFjpTKF+BrhrtEeCm0d487e6HwL49kXTqAVQPzN+kofIuQZSOo8Fc6y8p07z/AAqyoyRbVQUydM2HMlNOHOulMEFoTbCQAs0/kzTF+1Iaux2UW8Ag6vFSzSSRsD9UJiMVItYfmOnkN0v+LJJG+p3P6JDryOjGXgPqY38T7u3nbokOP4o6oYBsquJ4wHuAx/N0LTbB1n6Kuxiio9B+GIaJWc4jizUqE7aJpxHFZWJC0qhsS+lAXtWuqS9QJULon8VSfVshy5SBVojR4BHgoulhkaLx7AqzbS3grIOuHcb2cmdbES2x1WRaE24fUc7ui/QlUDJDvDY06G45FFgDbzG3oln9LG91ayvlsVQBTj+ETJp2P5dj/wBpOngfZIfglz/h3BGs6jnZa5lUFRrUA++jhYH7FMlqMig4rll48cN6cuhYykAABoF4aavcyDBsV4Grz7u+T0CquAc0VW6ijYUXt5qWULjg28lyLJ8fQrkdsrgEZ8tt1EBT2C8zkL1MTzMjyoLKFNgB3XVDIUQ+fJOoUMMOImF7UqEVAfygfuuwbgb+qHZisxM8yqSAkOqXFSdGgeN1Z8d5uXeQt9EHg8I95kC3M2HqnFHDtZr3j7eiVPJGBUccp9F2HoXkq+pXa0c0LUxSEc8kzt/NAsMptm6MFEvrYguN9OSGxeLyjl9f2Xpqxp67pNjsRJQJDCqpUzFE4d9vBAtKlmhEQq4liJICDLlJ7MxJJjxXQwbk+AVMYiGZSF16cS0aN9T9gqnY1x0geAVFlxolUtMGFUXTqSfG6lSurRGWlQIVwYvHU0Yuwc2XNcRdc9kFV51VBWNcPxA80bRxoJus+2oiaVZQpo09J4OisD0hwuKcD0TWjiAQhoAMe0PEG3I7hBPw2UwR63+quZUVodIgrNmw7+V2acOdw4fQKKY5D0XgpjkB5K2pSjw5qsrmSi06Z1IyUlaOyrlFcoWLibBV5lJxsFWvWx6PMS7OcVBEYbBvqWaPM2aPNNsPwimy7++f9vpv5qSyxh2CotgfC8M54sLc9vVH4PhNOnd39x3+0eA381e7EE2FghquODbanksss0pdcDo40uRi7EHwCp/qpNr/AEHiUExpdd5t+UH6n9FY92wsOQSaGFpr+f0HgP1XofzVDQvXvhUWQxmIgJM90lXYytJQzSoGkWsUMXVhq4uhAY/EQQPNRkiuSAqleOqqkOJRFPDc1VDLSKpVtPDuOysFIg2urWVXToB1n7K6B3EW4BynTwBAufSVGpiqmjchPmSjKOFqmC5wAjQAA/dS0gXZOjw7mYVv9I0fvZWswTd5PmT9V5V4W0iwaD1bP3Cu0ACEUxbM3/UEBiKDdiCi63AZvDZ6WlDnhIGoI+isLoXvZC9Y47IirgY3KoNGFYVhVLHncA+x9kdh8QNifNJw5W0qsKUC0aKnX6+x/RXsqA7j1SbD4tGteChaBGbKuzhZRrYci4uPolxZPTwXf1L2aPPnf2MpGTEpjsWV43wEyuVAxXMX6aLlk/xZm3/KgB1NB4BeURLm+IXq5eiXxOE+zUPECBYchog6pXLlzkaQbEu7pXcJaMhO977+q5cr8FFzNF4Vy5RkRNioxJsVy5CEKKpUGLlygzwSqpU8TUPj9ly5RkiMaDBGgV2VcuUBPHlJ8bUObU6jdcuUGRD6IjLFrgW5ck6d83kFy5AipFrFXVebXPquXIkSIW3Rc4LlygABjmDkEnrheLkyPQKBHrwLlyMJBNAplhyuXIZFMKCGqarlyAiJBcuXKA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32" name="AutoShape 6" descr="data:image/jpeg;base64,/9j/4AAQSkZJRgABAQAAAQABAAD/2wCEAAkGBhQSERUUExQWFBQWGBQWGBcVFRgWFBcXFBQXFxcVFRQXHCYeGBwjGRQYHy8gIycpLCwsFR4xNTAqNSYrLCkBCQoKDgwOGg8PGiwkHyQsLCwsLCwsLCwsLCwpLCwsLCwsLCwsLCwsLCwsLCwsLCwsLCksLCwsLCksLCwsLCwsLP/AABEIAMIBAwMBIgACEQEDEQH/xAAcAAACAwEBAQEAAAAAAAAAAAAEBQIDBgABBwj/xAA+EAABAwIEAwYEBQMDAgcAAAABAAIRAyEEEjFBBVFhBiJxgZGhEzKxwUJS0eHwFCNikqLxB3IVM0OCssLi/8QAGgEAAgMBAQAAAAAAAAAAAAAAAgMAAQQFBv/EACoRAAICAQQBBAICAgMAAAAAAAABAhEDBBIhMUETIjJRcYFhkRThBUKx/9oADAMBAAIRAxEAPwDO00QxIMPiyCIJ7sRePpqtDhnh7ZHjEz43WWWBqO6xyyK6LGaLsVWyMc7kF6xhAuD6ITjL/wC1HMx7E/ZZ4K5JBzdRbEjeKkVGOccxaWGPEyT/ADkpf1eZ7jaGl0EAD5yXE+M7oTiXD3UqneIMtaQRtIuD1H3Qn9VFPu6ucZPTT7LrRiu0c6Tb4L8TxF7Xd06G/Ij7q7uul7JFpInTqOiWOs0GxiD5HX3R/CX96eQP00Rpci5JKPBbTxFu8JEjxvOh8lsezeMzsiZjQ7+ayuIYxmtmvAMg73jK0a6bLT9l2gMNtmkHmCl6raoNPsPTbnNNdDyFEtXsr0rjWdUDqYIajunoh38NB1bTPU02k+pCYlX0uGvdtHiY9tU2OWa6YLhF9oUjC8zYbCw9F6WJweEyYD2nrsDe2s7ckuxFAtJa4QR/JCGUpPsuKS6BHNVbmokttJsOZ0QDuKU5gS7ygIo4pT6AnlhDs9cxUvYrGcRputcHpf1GyJxRzkQRAADbgWH7ypPFKHZcMsZdCx7FSWoypTj/AJn6KktulWNPaTF49ivptUXtUsgE9qqDboqo1VsYiso5jFa1i9YxXNYqshFrFYGKbWqYapZCAYvcitFPopCkVfJRTkXK3KuUIfP8S9zXwHAB0EGOdoM9QmuB4VWkOfXa2CCBJuAbi5EGOhU8Z2Irugh9OQIhzjljlYJrgsFiqbcs0R55vcsldOOGTXJj9ePgYYaq/RpP2VfEcM98BpYZInMYE9Aq24Wof/NrBo5M094U6GGoA6l7v8naKY9I487uf7KyZ4NUIuLYd9J+apSFRpmbk+hBkapY7D0qoHwiabr91xls8pNwfFbs4amdWNPiAeXND1ezeHdc0wCPyktPmWm61QwtLl8mOWaPhHz6ph303Q4QeuhHJNOG4Wbi0giNxK1T+zTT3QSWbBxks6sdr5GfJCjhLqRjKTyLRIPohyOUI9B4XHI+X+j2m2myk2YzNEX1OUEiT4SquE41/dlxyuZIbaxsYnU23K7GcNAAL9RmcZ/DIAEdYHuq69P4b8PGji5v+wkf/Fc+fHfZ0E74Rq2V3ZGRqWg3E7fqrX15IvMiUmodqWs7ha85QB3cpFt9QrqnEQ99pta/RZpvgakEv4jkdfK3kSb+SupcSqAfEBfk0zBpLfCYSLiXHPhZhAcSQb7WAgcjf2S13E3/ADgl7SbyQXt5cgRfonYsLkrEzyJM27O0JP4pPWn/APlU8S4pmaC4C1hAyk8h4IXA189NruYQvGaDnMEHn7x9gpiipZNrKyycYbkJeIcTc8m9gLRp4pa0ZrkaaCfZMGcOiZOv03+yFxmHdAyjSbD+eC6kYo5krKWZi69g3vE7c/M2Pon3C3uNMF3eLnQAbWDXZjPiG+6T8OY6HZrF1r301Pv7IviGJcxrADZp9oIn1PuFJwVVIrHKVvb4HFWj0P8AOqGLbqrBY2TrJ3HlKLrs7087rmanAoe5HT0+Zz4Z1MKLwrWBQesZqBXhQY1XPCixqshJjVe1qiwK5rVCHNaphq9AUwFCE2lpEBwBbrIm+o9ipgASQ4G2wH1U31Bs5oHmD5keC6s/uASDJ1F7C+p6hP6QF2wWFynC5ICMnW4s7muo1nBpe4nkFTRwslW1mF7wxugt57r1e1dHnyNFj6ztTCe4TgwaLAk9Sp4PCCm2PVFNxHokyl4QSRY1hAvr9FIPVfxwoPxbWiYJ6BSImfYWyp1RLKiT0uNUjzHimFHGMOhTBDBeMcNc5jnMuYuHXkb5RzjZZ74wOQk5gDmBOxA2jQ3jzW3pRrIHVI+0PDKbaFWpSaB+NxAAuDJd4cysmfFXuX7N+l1F+yT58CIvAqON4EG43Ibl9wfRGYd+UEnYE+i8Lzo4FplliIdobmf5ZWVHhrVxnG57Ud6WROCdVwY7GcXNQkm24ko3gtZzwREtbEnYD+BaDh2HpAd5gdrJgQmfDOH4RrwSHNBIjK7K1pNhIG0+krq5MbjH2nPxyi5e4Y9n8K11KZdMA5NxPKdkXicFaMrh1MR7LJY3tOaBBzhoeTJMnleBr7+CPPbei0ZfjzpMh06eNvIALn4lK90UaclSVSC8TwsgSYA8zv4R7pZWwZJMAk2ubWG0J9w6ocXRD6dVmVry0Oc0uFg0/LMHXWUe7soB3jUMnWGwPIStKyZvqhTx4PLsw1Sm4CQ1rSbDUjKDqB4W8ZQmMwbix4BnMZE6iIk/X2Wh4nRio8flLmgdAbe0eqXUqEk6AD5nHQDr+iRkyzk+TRixQxp0uyrgWBcGB51n5t5Gspu5uYE7iJ6jmPD7+KCbxxtBwpsByGZP4h/mRvMach5L3Dcbo1mZ5yOJPdOhGzukiLKSWXNG0rQvbjwu3xYV8QCxN0PXrCYBE2t49El41i3iqHUhMt1FxqdxoUvpcQzGXHvb5rOB8UWPBFrnhg5MklyuUauthy0iSDI5EKLQqKmMzZbXAEmbE72VtIrJl+Q7H8QhgV7QqqYRFFsoAz0BSCsFFePZG6uiin4vI+/6PU5kN1/FqSeXMrmtjTfwKl6eQhG5JoFRpni5erkARmQcrTY9LalF4HCfDbJ+Yqs1R8zp7skfqp0QT3nnvH0A5L1DfB59IKBJOtl58STbQe5VdV2w3UH1sohu2pS6LbLKlUN3urgAkucl0lNKNUZZJgBHVCZclWLwE3GqX/EewpzQxrHaFe1sCHaI0xF12DYHjjmnVazh2Np1hBjMemqxNbhpF1W17xZmbxuB5JiSYEl9G+4tgxVblcAYs18QWuGwP8F+iwXESWHKb5SZ+g+q2PZjGZmGk/PABOd0kD/LkIKyHanEd+LTfNG5Byyf9PuuVk03pZ010zsafVericX2hXS4kWuEaSJHTSE8oPzM5i4Pn/PZZSrJvqmvBy5+jy0GxgA+sgp+TKsStjcWJ5XUTQ8M7YV6TQx4Dm6HY2se8PVU1jg3P71Ci0uO7TcuNhIMSSfdWcB7NnGVqtBtR1Mta+pmDQQHZgGhwOoOYmxBtZNuznYh9WlUbi2GlVpVCGvbN8pB0dao090hw5kWIWDLGMHuhKr5r8mmEpP2yXQV2MqtYXUMgY2o4mnaGNLS4Fhm4JEEHeD0nWVcM5gIIEeo8p+yxOOwLsNFPMHgNEHvSRoLkkzbeUbh+19aGtcGvNmjMO8drkG/omw3NX2Intvkq4/wsfFLnOLS4AuAj8IAmdrDqsjUe6oYY3uBzsoG4k5XHqRFzzWu4lhXV6md7rB0kDR0NIy32k/7Qq69IMAAAk91gH1hasekjJ3JGfJrvTjUeRR2f4XFSajBUmzgTYW9/DRXcS7OU6k5KbaWU2yAi3M5YzDw0TrDUPhgc/qiy2bjf+QtTioO4qjB/kTyfNnzniOBNFzWyCXaEfKTyvcH6oKvhM4BaQ1wPgDzzeW63PHeDNqsI0dqCNjsVjcPUIcQ4Q9ph3UjfzTOMsaYSbxvdENwGHIptsYvHIw4gxzuEfSamGKqy0SNb8oQa87rMDxy3eGdzTZlkjX0WsTAYeRqQeiX0rkeITunTsskUaGUspEbz4oMVZMbST/PVM6ggEpVR18lbSRabYt4bj3vxNdpdNNkACBYzGuuxTZr5VbMOxpcWtDS75iAAT4ka6r1jY5+ap98Byab4LJXKMrlADL0X/ELWgHLMuJ3i8DzIR7nhC4duWmBuRJ/RTiV6ZnBLqT5vsg61bl4+v7K7H1wyGNud+gQjPpcqJAM9Y6TyKOY2e6dLoGjJKPZLRDhG4/nkmNCn0LsRTNN1kTheMEaoyvQDhOoKVVcEZ6dPuiSsVafY6p8dp7/AM8UdRxDXDORkZ+d1gejW6u8gs3SqBnytBPMifqnHD+DVKxz1TlYPxO5f4t/4Casa7YickujR8I4kXua2kwuEj5gLjkGtsBveVveH9lcJma+pRpVKgs1zqbSQJsJIvHVfNMHxP4bi2jZuhcfnd4nYdAvonAMc405fr7oNRB7faKw5fTybmhX2+/6V08Sx1XCtbTxAvlADW1Y/C7YO5O8jbT4/geF1qDnfFo1WNaQHOdTeGtdplc4iAdLSv09hT3Qp1KYcCHAEGxBEgjkQdVyZy3RcJHpsHtayQ4/g+K9icS1td9TOWTTgujunK4EZpB6rXVe1NGCS7NsMoIkxMXtpfyKN7Sdh2kCphWta9oM0hZr2x8rdmnlttbVfLMPWkGWmndxDTq0FxsRzt7KQ0mOUbtuisurmpVSRf2i4y+q4HckhoGmhJA6QNVHsngnuq56jYAMNB1vq6/oPEqGBf8AEeQGgFlg43Inl1MLR8Iw4aWxeXXOs+J5rVHE4y74+jJLMpRqufsKfRk9Al1BvxKhfs2Wt8vmP0HqmnGj8OmY3sqcJQDKYBtlBzfVx9StUXUbOdKLctpTWeAJKqoYqRGm/kZ/RV162cgRDYB9bgIdzof5QjcbQq3GRbjK8DUCef6LJcQZmdmiHDXrH15jpZO+LmW+F0krPmCLuH8n+ckuKpmm7QU3iGdoEFsWB2MIrB1aJEPL2uvJ1b7SVn8TjHU3tBuwiwJMtjVo9fRUYDjTXlw+UgnXcTqOfgsGuinFI6mifNm4o4OlILaoPiRHhKudw5oJLXuYTfuuzN/0lYHGcYcDDcpHVgn1CQ4vGOJmTfqQuUsLOk5I+r1i9rT/AHGPGhtDr9AhKJ18l874XxN9N4dd9iILjF1uMBjM7ATAJuROnmUE8biHFph8ryVBdKUGSXi8lciBM+y48VaXhozHb5R15rzMA28W9Uue51R07bBemSs4FkwZcTzU6o/CPE/oogQpU7nqUQDCaGJ+Aw1MuZ2gB06rypj/AIgznV0W+yo4mbZeQS/heIiWnn9UxK1YDXA+4YHX3by69Ezp4NpjMG30n6X1SSnUy3M+A36LsdXNSCbcgNvNElyZ5KzT0OHsaZygRqYQnFeM5u635UpwvEKju450jrr0vurMOG55eQGjcmL+SOueRbjSH/Z7hhcRb9lpuEcXa/E/DYZp0wAXbPeTqOgi3O/RYp/acQadNuSmZGaTmIjltPqieDvNMZtMxtztv4IqbuzPKNH2fCYuIGyZgr57w7jjWAF5LidALn02TTH9r4pZWNcCbBxtr+Ub2XLy4fdwdbRZ5KLU+l0W8Z7X5HFrCAGmC92ltYCw+JxVOtWewn5w5x0yg5vmHI3HqlHazioBbhw7+47K5w/K06BLMbjvhSJ751G45ArbixxS4E5JzbuRfhcWKTnUnU4uRnEljz0dtI2K1fCrNbtpY63Oi+ecPqZ6gJcRBDjBgWMgLc4Op8ribc+qPIkiotjPjYmnPIg+Upfhq/x6RadTDXjwcQ+fGE5xFHOwt5hIOzdOPj7O+K4ZTq0G4nx1QRrZ+CStZL+0E1WX6JXij3p8fqE5rN/5SvGcGz7gA/lsT0JRpmeaF+LEjXy1kLNUH5Xunb7XTbEUXUHESSydCbJLxGiKb2ua8uzAmDbLB+X3Q1yOhyqO4nW+KIA+UWdzOXT+cllafET+IT1Fj6LR1cziWsuBBHPSYjzhZjFYdzHEOa5skxmBEidp1XO1aVo62jdRokDJ7hIJ209lM4GoTpPiQgjqPEI6lint0PkbrC7XR1cMIS+d/oNwWDfPyEx+WT9AtPhsSGtAdLf+4ELNYbjUagjq0ot/FWnVxPjP3SXKf0dCOnwNcM09Kt+U+hV4xJ3APsfZYscWDT3bHxP6JnwjjpqPLCNBObryhRLd2hGbEocqVmj/AKkcj7LxC516r9OJlsT4zEZjA0H8lUtPj5IocJfyVhwpbqF6HiqOBYKJ3/nmiaeIbSGY3Ow+6qNAu/norBwY/NVsBo2bnl4KUC2L34k1HOMWPLQeaqZw9xMjVMmYbO6Pwt2Gkq7EV8vcaJcf5dH1wgdwDWqFsB5kxNth1VlLGtdafZW18F3SXfM6L+6Hp8PgE76f6jH3RRYLSYc2mMrI+ZwzCbATpKqxHDagdLoPUPafaVFtWawjQQB4Cyy4ovGrXA+BVvJsLjiU7NhgsJmMSJE2zC55ap1hXAODajmMNr5oBG1ysl2ZBDnvIIgZRPM3PsPdV8Q4qXOdB6T4ax5/RZ8uon/1HYtLib99n1eiKFJmapVa1o3LgJ6DmqKXaem6qBQio4aEjNA6NM+p9l8pw+Jc9uUOIMRrpEwfcpvg8U6kCGEtc8RO4G19tlysmSd8noMGlwuFpH2zhvEWUy6o+jSBkFz2MGYE2lxAshsb2dwXEnuq1A6R3QWOLXR1GjvNZjspxCszDuY0NMyXB13G1yRuo8PxWJouL89MsdGVrpaZJiAWzAi9wlrLNPhhT0uPa7JcS/6RUGtdkqVH62qwRfqwNjSJgoOpxNrAaTgWPZAAO8bg72W3wuKqvlrspIAPdJIvtcWWJ7QtzVcj25XEEsmLlty0EHWL+S6GDNKUtsjkarTRjDfHwaihVlsrOYuq9r3mgWiq8gd4TmDQTA2kXK7hXFS5gAkkjYSjWUs7NIfTdIO43Bt5iFvjHbycieVPhAVDH1XDv0yD00XmMx/wW5nbkW1VlbizpIgZvy6HxHMJHxPEfEewQQZcS13Ruo5qq56ot/Hu/wBFHE8U5wzU3WOsC/rqPJZvG3IOa8abkyUwdxgh7gILdB5b+evmgKzw5xf0/dV0w4Ro0HZioBQrCKT3Pc2WPZTqnK0WJY8EgXO2y84xhcM+jkfh2Mcbh1D+0Q4fLLPkIubQFneJ8JaMkt7zqbHzvmukTi0Td/qB9Aufm0spS3p9nTw5oqO2ujsXwosMtOdgOsQRHMfcKESnfB8Q1gkN11kyekyhOL4MMfLRDXbcjuB0QZtLKGNTu/s2aPVxlN4mqvoAyDmrQ20FVhsq1c9s6+OKI5U54FSy30JSgCStPw1kAKt1ITnSbSDsy5T+E3l7kLlPVM20nR4g6BmAcellc7EUz8wKCbr4KqpUjxK9AuTz7GbK9IfKBPW0eqXcSxc3mdgOZ/RV1m5R/kduQ5peagDp30aPuUcY+Rb+gxj/AIbbXedB9yiMHg8vfddx1+tlDBULlz7uPPlyCIq4iSANlHyAy60dVRirNGxkT5fv9FZg2SZ9F7xAXjkrj3QPiwHB8PJeIuZUP/AMY1t2Nf0DgT7wnHBqUvnkJWgwxzG//PglaiSumaMG6rR84djajT8LJ8MucAMwLcpcQJIK9PZLEAVHOpOy0zBMGXd6C5lu8N55L7fwrBUHNyPokONiYzGI0AAlqC4v2fxNNobRa51Ke6Rla8DYPY4gkdBCyubj0v7NuNRlxJ1+D43hOBse5pbUgTBiMw3sJ5T6J5wLsfVfWn4gyAggv+4my0rqz6R/v4TL/llGUkn80dE64HjqH9S1tbDBpqZcmYwBeZ5Rcb7hZc2Xe+FR08WmWKO71E/x3/6ajgXZfJhz8J+Vz5LnEHvnTMRNhyHLnK9wXYRpLTXOcg5iATBOwOlt/Fe9oO1T8PUp06FMPa0zVdeGj8jYF3XmP4CuDdrm13ljQc4JBB7pERcjlfbkVne1NNkTyNPb/sI4g+lQYYDWNAmAAEkp8Lo1JzUw/O0PDyJHMBp/DqIIjRaQ8DpudnqDObmHfLJ/xVeLpMp3AAEiY6w0LXp21K3+jm/8l7sKjD75MtgOB0sP/bYCA4vcZuS6AYzcgCYHRLTSPxTyILY2tcH+c0+44MrmOH4XtJ8CC0+zileKqBsyDN48912Yy9ts81FNySE+P4eHagGD6LJdocY0VQBcUzzuX731AGnjKc9pOO/BbDT33adB+ZfO8XxETcyfFTdXJsx42y/FVJdmDYkk20vsqMG1zzH5tuQn9EPTBcQQY+hTbCYSA5twSNZg3Gx2QUam0uAnjjpNO4MAstpaLexWLrjvkdT9VqQ/+0QdQQfPQ+sg+MrL1vnd4n6oZr2JfyNxfJsY4V0BEGiX0nSScvy2vbb7eaX0jaytqYh2ZrWz3eW5OpKbKpQp+So7ozUo9rn+gLNcaEK6VfVwYnMHCdxtfkUNmXn82GWN1JHqNNmhlTcX/ouwrZeFp8Ks9wxkulaGgssxc3cmHBy5QBXJQBVWq5RA1Ksw2HyjO/XYLylTjvO8gh+IYgnuj/3H/wCoXqYq+EebfAFxPicEgGXu35KvB0+ep3VFXCgObbVFNadE2ivA0osIsd1EOhxA0CnSeYF5tb0UaLJqW5CUKEyD8PYXU6rQc3moESZ20j6K0AbK4oCT4onhu4xzhrYX6kJ12doZsziYMENGxdGpOwH1SYM7gHMj2BTrDOc3L8IwW2v8rpHeDovBn2HKFlyq8hrwusZ9E4Dg2SHixgAmSMzh8zjzk8+SZYtuRhLy54noCJ0jLFh1WT4ZxKuGEZaTBHdOZ1QgkXluVoN/8gmVOv8AGtVdmA2Hdby0BusefHfk16bPT5QS19LNZxcBYgmWmR8rgbEX0KF+BhjVY40mk05y2Ja0uie7oPlFtkrx/FadCWMaACdBv/OaUUe0L3OiqC1vQkt8dLLPDTykuLr8mrPqoJ0+X/Z9LpcQadFKvWpgZn5QBu6PYlfLMR2va1xFGXHmTa31SnjParKAar3SdBqf2CP0Gn8uBKzt+D6VxbtzSpDukcpcYb5DU+yyuN7etqGc7XCIIbGXUG8mdl8wx3Fvju6DQH6+KrZLVohjUeRc5OSpm94h/wBSGukOY4jmAOfioU+3tJ9p8iI9FivitIufRA4mkDoI6ynqUvsz+jDyh7x6lh6jnPdWrBzj+FrHR0FhASRvAKP4MU2Z/wDUpkeRIcfVDMrEgtdMjQ/UJhg6FF4uIPiVN8vsZtUeC3CcFc3TI+fxMePdroPovf6epTID2kRoToRqL+yJbwZo+Vzh5g/ZFUcM9ogVSRyLQ4HylMWoa7EyxJ9CjEULP6iY91k67IcfEr6FXwwI2a6CJAMXG7D9iszjeDPYZIBGzm3b58j4pkZLJwXG4csUCQ2N/ojcHBZ3he/mAvRhCLlWUxlBm4m0bStKg48sCU1JUgLEMy6GxQ5TJ/DHvuIy7Tr6KLeEfmJ8h+q8/q8illf8Ho9Gljwq+3yDcPxJaeY5futFg8W12hvyOv7pWcANpCrNIt19VldSIrXZpwVyRM4i8D5vYH3IXJexkGFTHQ2+uyHoEz3t/qoPEkDYXP2Xsr1MDzkiOJEFvK8eamx9lHFmWg9VFjpTKF+BrhrtEeCm0d487e6HwL49kXTqAVQPzN+kofIuQZSOo8Fc6y8p07z/AAqyoyRbVQUydM2HMlNOHOulMEFoTbCQAs0/kzTF+1Iaux2UW8Ag6vFSzSSRsD9UJiMVItYfmOnkN0v+LJJG+p3P6JDryOjGXgPqY38T7u3nbokOP4o6oYBsquJ4wHuAx/N0LTbB1n6Kuxiio9B+GIaJWc4jizUqE7aJpxHFZWJC0qhsS+lAXtWuqS9QJULon8VSfVshy5SBVojR4BHgoulhkaLx7AqzbS3grIOuHcb2cmdbES2x1WRaE24fUc7ui/QlUDJDvDY06G45FFgDbzG3oln9LG91ayvlsVQBTj+ETJp2P5dj/wBpOngfZIfglz/h3BGs6jnZa5lUFRrUA++jhYH7FMlqMig4rll48cN6cuhYykAABoF4aavcyDBsV4Grz7u+T0CquAc0VW6ijYUXt5qWULjg28lyLJ8fQrkdsrgEZ8tt1EBT2C8zkL1MTzMjyoLKFNgB3XVDIUQ+fJOoUMMOImF7UqEVAfygfuuwbgb+qHZisxM8yqSAkOqXFSdGgeN1Z8d5uXeQt9EHg8I95kC3M2HqnFHDtZr3j7eiVPJGBUccp9F2HoXkq+pXa0c0LUxSEc8kzt/NAsMptm6MFEvrYguN9OSGxeLyjl9f2Xpqxp67pNjsRJQJDCqpUzFE4d9vBAtKlmhEQq4liJICDLlJ7MxJJjxXQwbk+AVMYiGZSF16cS0aN9T9gqnY1x0geAVFlxolUtMGFUXTqSfG6lSurRGWlQIVwYvHU0Yuwc2XNcRdc9kFV51VBWNcPxA80bRxoJus+2oiaVZQpo09J4OisD0hwuKcD0TWjiAQhoAMe0PEG3I7hBPw2UwR63+quZUVodIgrNmw7+V2acOdw4fQKKY5D0XgpjkB5K2pSjw5qsrmSi06Z1IyUlaOyrlFcoWLibBV5lJxsFWvWx6PMS7OcVBEYbBvqWaPM2aPNNsPwimy7++f9vpv5qSyxh2CotgfC8M54sLc9vVH4PhNOnd39x3+0eA381e7EE2FghquODbanksss0pdcDo40uRi7EHwCp/qpNr/AEHiUExpdd5t+UH6n9FY92wsOQSaGFpr+f0HgP1XofzVDQvXvhUWQxmIgJM90lXYytJQzSoGkWsUMXVhq4uhAY/EQQPNRkiuSAqleOqqkOJRFPDc1VDLSKpVtPDuOysFIg2urWVXToB1n7K6B3EW4BynTwBAufSVGpiqmjchPmSjKOFqmC5wAjQAA/dS0gXZOjw7mYVv9I0fvZWswTd5PmT9V5V4W0iwaD1bP3Cu0ACEUxbM3/UEBiKDdiCi63AZvDZ6WlDnhIGoI+isLoXvZC9Y47IirgY3KoNGFYVhVLHncA+x9kdh8QNifNJw5W0qsKUC0aKnX6+x/RXsqA7j1SbD4tGteChaBGbKuzhZRrYci4uPolxZPTwXf1L2aPPnf2MpGTEpjsWV43wEyuVAxXMX6aLlk/xZm3/KgB1NB4BeURLm+IXq5eiXxOE+zUPECBYchog6pXLlzkaQbEu7pXcJaMhO977+q5cr8FFzNF4Vy5RkRNioxJsVy5CEKKpUGLlygzwSqpU8TUPj9ly5RkiMaDBGgV2VcuUBPHlJ8bUObU6jdcuUGRD6IjLFrgW5ck6d83kFy5AipFrFXVebXPquXIkSIW3Rc4LlygABjmDkEnrheLkyPQKBHrwLlyMJBNAplhyuXIZFMKCGqarlyAiJBcuXKA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33" name="AutoShape 8" descr="data:image/jpeg;base64,/9j/4AAQSkZJRgABAQAAAQABAAD/2wCEAAkGBhQSERUUExQWFBQWGBQWGBcVFRgWFBcXFBQXFxcVFRQXHCYeGBwjGRQYHy8gIycpLCwsFR4xNTAqNSYrLCkBCQoKDgwOGg8PGiwkHyQsLCwsLCwsLCwsLCwpLCwsLCwsLCwsLCwsLCwsLCwsLCwsLCksLCwsLCksLCwsLCwsLP/AABEIAMIBAwMBIgACEQEDEQH/xAAcAAACAwEBAQEAAAAAAAAAAAAEBQIDBgABBwj/xAA+EAABAwIEAwYEBQMDAgcAAAABAAIRAyEEEjFBBVFhBiJxgZGhEzKxwUJS0eHwFCNikqLxB3IVM0OCssLi/8QAGgEAAgMBAQAAAAAAAAAAAAAAAgMAAQQFBv/EACoRAAICAQQBBAICAgMAAAAAAAABAhEDBBIhMUETIjJRcYFhkRThBUKx/9oADAMBAAIRAxEAPwDO00QxIMPiyCIJ7sRePpqtDhnh7ZHjEz43WWWBqO6xyyK6LGaLsVWyMc7kF6xhAuD6ITjL/wC1HMx7E/ZZ4K5JBzdRbEjeKkVGOccxaWGPEyT/ADkpf1eZ7jaGl0EAD5yXE+M7oTiXD3UqneIMtaQRtIuD1H3Qn9VFPu6ucZPTT7LrRiu0c6Tb4L8TxF7Xd06G/Ij7q7uul7JFpInTqOiWOs0GxiD5HX3R/CX96eQP00Rpci5JKPBbTxFu8JEjxvOh8lsezeMzsiZjQ7+ayuIYxmtmvAMg73jK0a6bLT9l2gMNtmkHmCl6raoNPsPTbnNNdDyFEtXsr0rjWdUDqYIajunoh38NB1bTPU02k+pCYlX0uGvdtHiY9tU2OWa6YLhF9oUjC8zYbCw9F6WJweEyYD2nrsDe2s7ckuxFAtJa4QR/JCGUpPsuKS6BHNVbmokttJsOZ0QDuKU5gS7ygIo4pT6AnlhDs9cxUvYrGcRputcHpf1GyJxRzkQRAADbgWH7ypPFKHZcMsZdCx7FSWoypTj/AJn6KktulWNPaTF49ivptUXtUsgE9qqDboqo1VsYiso5jFa1i9YxXNYqshFrFYGKbWqYapZCAYvcitFPopCkVfJRTkXK3KuUIfP8S9zXwHAB0EGOdoM9QmuB4VWkOfXa2CCBJuAbi5EGOhU8Z2Irugh9OQIhzjljlYJrgsFiqbcs0R55vcsldOOGTXJj9ePgYYaq/RpP2VfEcM98BpYZInMYE9Aq24Wof/NrBo5M094U6GGoA6l7v8naKY9I487uf7KyZ4NUIuLYd9J+apSFRpmbk+hBkapY7D0qoHwiabr91xls8pNwfFbs4amdWNPiAeXND1ezeHdc0wCPyktPmWm61QwtLl8mOWaPhHz6ph303Q4QeuhHJNOG4Wbi0giNxK1T+zTT3QSWbBxks6sdr5GfJCjhLqRjKTyLRIPohyOUI9B4XHI+X+j2m2myk2YzNEX1OUEiT4SquE41/dlxyuZIbaxsYnU23K7GcNAAL9RmcZ/DIAEdYHuq69P4b8PGji5v+wkf/Fc+fHfZ0E74Rq2V3ZGRqWg3E7fqrX15IvMiUmodqWs7ha85QB3cpFt9QrqnEQ99pta/RZpvgakEv4jkdfK3kSb+SupcSqAfEBfk0zBpLfCYSLiXHPhZhAcSQb7WAgcjf2S13E3/ADgl7SbyQXt5cgRfonYsLkrEzyJM27O0JP4pPWn/APlU8S4pmaC4C1hAyk8h4IXA189NruYQvGaDnMEHn7x9gpiipZNrKyycYbkJeIcTc8m9gLRp4pa0ZrkaaCfZMGcOiZOv03+yFxmHdAyjSbD+eC6kYo5krKWZi69g3vE7c/M2Pon3C3uNMF3eLnQAbWDXZjPiG+6T8OY6HZrF1r301Pv7IviGJcxrADZp9oIn1PuFJwVVIrHKVvb4HFWj0P8AOqGLbqrBY2TrJ3HlKLrs7087rmanAoe5HT0+Zz4Z1MKLwrWBQesZqBXhQY1XPCixqshJjVe1qiwK5rVCHNaphq9AUwFCE2lpEBwBbrIm+o9ipgASQ4G2wH1U31Bs5oHmD5keC6s/uASDJ1F7C+p6hP6QF2wWFynC5ICMnW4s7muo1nBpe4nkFTRwslW1mF7wxugt57r1e1dHnyNFj6ztTCe4TgwaLAk9Sp4PCCm2PVFNxHokyl4QSRY1hAvr9FIPVfxwoPxbWiYJ6BSImfYWyp1RLKiT0uNUjzHimFHGMOhTBDBeMcNc5jnMuYuHXkb5RzjZZ74wOQk5gDmBOxA2jQ3jzW3pRrIHVI+0PDKbaFWpSaB+NxAAuDJd4cysmfFXuX7N+l1F+yT58CIvAqON4EG43Ibl9wfRGYd+UEnYE+i8Lzo4FplliIdobmf5ZWVHhrVxnG57Ud6WROCdVwY7GcXNQkm24ko3gtZzwREtbEnYD+BaDh2HpAd5gdrJgQmfDOH4RrwSHNBIjK7K1pNhIG0+krq5MbjH2nPxyi5e4Y9n8K11KZdMA5NxPKdkXicFaMrh1MR7LJY3tOaBBzhoeTJMnleBr7+CPPbei0ZfjzpMh06eNvIALn4lK90UaclSVSC8TwsgSYA8zv4R7pZWwZJMAk2ubWG0J9w6ocXRD6dVmVry0Oc0uFg0/LMHXWUe7soB3jUMnWGwPIStKyZvqhTx4PLsw1Sm4CQ1rSbDUjKDqB4W8ZQmMwbix4BnMZE6iIk/X2Wh4nRio8flLmgdAbe0eqXUqEk6AD5nHQDr+iRkyzk+TRixQxp0uyrgWBcGB51n5t5Gspu5uYE7iJ6jmPD7+KCbxxtBwpsByGZP4h/mRvMach5L3Dcbo1mZ5yOJPdOhGzukiLKSWXNG0rQvbjwu3xYV8QCxN0PXrCYBE2t49El41i3iqHUhMt1FxqdxoUvpcQzGXHvb5rOB8UWPBFrnhg5MklyuUauthy0iSDI5EKLQqKmMzZbXAEmbE72VtIrJl+Q7H8QhgV7QqqYRFFsoAz0BSCsFFePZG6uiin4vI+/6PU5kN1/FqSeXMrmtjTfwKl6eQhG5JoFRpni5erkARmQcrTY9LalF4HCfDbJ+Yqs1R8zp7skfqp0QT3nnvH0A5L1DfB59IKBJOtl58STbQe5VdV2w3UH1sohu2pS6LbLKlUN3urgAkucl0lNKNUZZJgBHVCZclWLwE3GqX/EewpzQxrHaFe1sCHaI0xF12DYHjjmnVazh2Np1hBjMemqxNbhpF1W17xZmbxuB5JiSYEl9G+4tgxVblcAYs18QWuGwP8F+iwXESWHKb5SZ+g+q2PZjGZmGk/PABOd0kD/LkIKyHanEd+LTfNG5Byyf9PuuVk03pZ010zsafVericX2hXS4kWuEaSJHTSE8oPzM5i4Pn/PZZSrJvqmvBy5+jy0GxgA+sgp+TKsStjcWJ5XUTQ8M7YV6TQx4Dm6HY2se8PVU1jg3P71Ci0uO7TcuNhIMSSfdWcB7NnGVqtBtR1Mta+pmDQQHZgGhwOoOYmxBtZNuznYh9WlUbi2GlVpVCGvbN8pB0dao090hw5kWIWDLGMHuhKr5r8mmEpP2yXQV2MqtYXUMgY2o4mnaGNLS4Fhm4JEEHeD0nWVcM5gIIEeo8p+yxOOwLsNFPMHgNEHvSRoLkkzbeUbh+19aGtcGvNmjMO8drkG/omw3NX2Intvkq4/wsfFLnOLS4AuAj8IAmdrDqsjUe6oYY3uBzsoG4k5XHqRFzzWu4lhXV6md7rB0kDR0NIy32k/7Qq69IMAAAk91gH1hasekjJ3JGfJrvTjUeRR2f4XFSajBUmzgTYW9/DRXcS7OU6k5KbaWU2yAi3M5YzDw0TrDUPhgc/qiy2bjf+QtTioO4qjB/kTyfNnzniOBNFzWyCXaEfKTyvcH6oKvhM4BaQ1wPgDzzeW63PHeDNqsI0dqCNjsVjcPUIcQ4Q9ph3UjfzTOMsaYSbxvdENwGHIptsYvHIw4gxzuEfSamGKqy0SNb8oQa87rMDxy3eGdzTZlkjX0WsTAYeRqQeiX0rkeITunTsskUaGUspEbz4oMVZMbST/PVM6ggEpVR18lbSRabYt4bj3vxNdpdNNkACBYzGuuxTZr5VbMOxpcWtDS75iAAT4ka6r1jY5+ap98Byab4LJXKMrlADL0X/ELWgHLMuJ3i8DzIR7nhC4duWmBuRJ/RTiV6ZnBLqT5vsg61bl4+v7K7H1wyGNud+gQjPpcqJAM9Y6TyKOY2e6dLoGjJKPZLRDhG4/nkmNCn0LsRTNN1kTheMEaoyvQDhOoKVVcEZ6dPuiSsVafY6p8dp7/AM8UdRxDXDORkZ+d1gejW6u8gs3SqBnytBPMifqnHD+DVKxz1TlYPxO5f4t/4Casa7YickujR8I4kXua2kwuEj5gLjkGtsBveVveH9lcJma+pRpVKgs1zqbSQJsJIvHVfNMHxP4bi2jZuhcfnd4nYdAvonAMc405fr7oNRB7faKw5fTybmhX2+/6V08Sx1XCtbTxAvlADW1Y/C7YO5O8jbT4/geF1qDnfFo1WNaQHOdTeGtdplc4iAdLSv09hT3Qp1KYcCHAEGxBEgjkQdVyZy3RcJHpsHtayQ4/g+K9icS1td9TOWTTgujunK4EZpB6rXVe1NGCS7NsMoIkxMXtpfyKN7Sdh2kCphWta9oM0hZr2x8rdmnlttbVfLMPWkGWmndxDTq0FxsRzt7KQ0mOUbtuisurmpVSRf2i4y+q4HckhoGmhJA6QNVHsngnuq56jYAMNB1vq6/oPEqGBf8AEeQGgFlg43Inl1MLR8Iw4aWxeXXOs+J5rVHE4y74+jJLMpRqufsKfRk9Al1BvxKhfs2Wt8vmP0HqmnGj8OmY3sqcJQDKYBtlBzfVx9StUXUbOdKLctpTWeAJKqoYqRGm/kZ/RV162cgRDYB9bgIdzof5QjcbQq3GRbjK8DUCef6LJcQZmdmiHDXrH15jpZO+LmW+F0krPmCLuH8n+ckuKpmm7QU3iGdoEFsWB2MIrB1aJEPL2uvJ1b7SVn8TjHU3tBuwiwJMtjVo9fRUYDjTXlw+UgnXcTqOfgsGuinFI6mifNm4o4OlILaoPiRHhKudw5oJLXuYTfuuzN/0lYHGcYcDDcpHVgn1CQ4vGOJmTfqQuUsLOk5I+r1i9rT/AHGPGhtDr9AhKJ18l874XxN9N4dd9iILjF1uMBjM7ATAJuROnmUE8biHFph8ryVBdKUGSXi8lciBM+y48VaXhozHb5R15rzMA28W9Uue51R07bBemSs4FkwZcTzU6o/CPE/oogQpU7nqUQDCaGJ+Aw1MuZ2gB06rypj/AIgznV0W+yo4mbZeQS/heIiWnn9UxK1YDXA+4YHX3by69Ezp4NpjMG30n6X1SSnUy3M+A36LsdXNSCbcgNvNElyZ5KzT0OHsaZygRqYQnFeM5u635UpwvEKju450jrr0vurMOG55eQGjcmL+SOueRbjSH/Z7hhcRb9lpuEcXa/E/DYZp0wAXbPeTqOgi3O/RYp/acQadNuSmZGaTmIjltPqieDvNMZtMxtztv4IqbuzPKNH2fCYuIGyZgr57w7jjWAF5LidALn02TTH9r4pZWNcCbBxtr+Ub2XLy4fdwdbRZ5KLU+l0W8Z7X5HFrCAGmC92ltYCw+JxVOtWewn5w5x0yg5vmHI3HqlHazioBbhw7+47K5w/K06BLMbjvhSJ751G45ArbixxS4E5JzbuRfhcWKTnUnU4uRnEljz0dtI2K1fCrNbtpY63Oi+ecPqZ6gJcRBDjBgWMgLc4Op8ribc+qPIkiotjPjYmnPIg+Upfhq/x6RadTDXjwcQ+fGE5xFHOwt5hIOzdOPj7O+K4ZTq0G4nx1QRrZ+CStZL+0E1WX6JXij3p8fqE5rN/5SvGcGz7gA/lsT0JRpmeaF+LEjXy1kLNUH5Xunb7XTbEUXUHESSydCbJLxGiKb2ua8uzAmDbLB+X3Q1yOhyqO4nW+KIA+UWdzOXT+cllafET+IT1Fj6LR1cziWsuBBHPSYjzhZjFYdzHEOa5skxmBEidp1XO1aVo62jdRokDJ7hIJ209lM4GoTpPiQgjqPEI6lint0PkbrC7XR1cMIS+d/oNwWDfPyEx+WT9AtPhsSGtAdLf+4ELNYbjUagjq0ot/FWnVxPjP3SXKf0dCOnwNcM09Kt+U+hV4xJ3APsfZYscWDT3bHxP6JnwjjpqPLCNBObryhRLd2hGbEocqVmj/AKkcj7LxC516r9OJlsT4zEZjA0H8lUtPj5IocJfyVhwpbqF6HiqOBYKJ3/nmiaeIbSGY3Ow+6qNAu/norBwY/NVsBo2bnl4KUC2L34k1HOMWPLQeaqZw9xMjVMmYbO6Pwt2Gkq7EV8vcaJcf5dH1wgdwDWqFsB5kxNth1VlLGtdafZW18F3SXfM6L+6Hp8PgE76f6jH3RRYLSYc2mMrI+ZwzCbATpKqxHDagdLoPUPafaVFtWawjQQB4Cyy4ovGrXA+BVvJsLjiU7NhgsJmMSJE2zC55ap1hXAODajmMNr5oBG1ysl2ZBDnvIIgZRPM3PsPdV8Q4qXOdB6T4ax5/RZ8uon/1HYtLib99n1eiKFJmapVa1o3LgJ6DmqKXaem6qBQio4aEjNA6NM+p9l8pw+Jc9uUOIMRrpEwfcpvg8U6kCGEtc8RO4G19tlysmSd8noMGlwuFpH2zhvEWUy6o+jSBkFz2MGYE2lxAshsb2dwXEnuq1A6R3QWOLXR1GjvNZjspxCszDuY0NMyXB13G1yRuo8PxWJouL89MsdGVrpaZJiAWzAi9wlrLNPhhT0uPa7JcS/6RUGtdkqVH62qwRfqwNjSJgoOpxNrAaTgWPZAAO8bg72W3wuKqvlrspIAPdJIvtcWWJ7QtzVcj25XEEsmLlty0EHWL+S6GDNKUtsjkarTRjDfHwaihVlsrOYuq9r3mgWiq8gd4TmDQTA2kXK7hXFS5gAkkjYSjWUs7NIfTdIO43Bt5iFvjHbycieVPhAVDH1XDv0yD00XmMx/wW5nbkW1VlbizpIgZvy6HxHMJHxPEfEewQQZcS13Ruo5qq56ot/Hu/wBFHE8U5wzU3WOsC/rqPJZvG3IOa8abkyUwdxgh7gILdB5b+evmgKzw5xf0/dV0w4Ro0HZioBQrCKT3Pc2WPZTqnK0WJY8EgXO2y84xhcM+jkfh2Mcbh1D+0Q4fLLPkIubQFneJ8JaMkt7zqbHzvmukTi0Td/qB9Aufm0spS3p9nTw5oqO2ujsXwosMtOdgOsQRHMfcKESnfB8Q1gkN11kyekyhOL4MMfLRDXbcjuB0QZtLKGNTu/s2aPVxlN4mqvoAyDmrQ20FVhsq1c9s6+OKI5U54FSy30JSgCStPw1kAKt1ITnSbSDsy5T+E3l7kLlPVM20nR4g6BmAcellc7EUz8wKCbr4KqpUjxK9AuTz7GbK9IfKBPW0eqXcSxc3mdgOZ/RV1m5R/kduQ5peagDp30aPuUcY+Rb+gxj/AIbbXedB9yiMHg8vfddx1+tlDBULlz7uPPlyCIq4iSANlHyAy60dVRirNGxkT5fv9FZg2SZ9F7xAXjkrj3QPiwHB8PJeIuZUP/AMY1t2Nf0DgT7wnHBqUvnkJWgwxzG//PglaiSumaMG6rR84djajT8LJ8MucAMwLcpcQJIK9PZLEAVHOpOy0zBMGXd6C5lu8N55L7fwrBUHNyPokONiYzGI0AAlqC4v2fxNNobRa51Ke6Rla8DYPY4gkdBCyubj0v7NuNRlxJ1+D43hOBse5pbUgTBiMw3sJ5T6J5wLsfVfWn4gyAggv+4my0rqz6R/v4TL/llGUkn80dE64HjqH9S1tbDBpqZcmYwBeZ5Rcb7hZc2Xe+FR08WmWKO71E/x3/6ajgXZfJhz8J+Vz5LnEHvnTMRNhyHLnK9wXYRpLTXOcg5iATBOwOlt/Fe9oO1T8PUp06FMPa0zVdeGj8jYF3XmP4CuDdrm13ljQc4JBB7pERcjlfbkVne1NNkTyNPb/sI4g+lQYYDWNAmAAEkp8Lo1JzUw/O0PDyJHMBp/DqIIjRaQ8DpudnqDObmHfLJ/xVeLpMp3AAEiY6w0LXp21K3+jm/8l7sKjD75MtgOB0sP/bYCA4vcZuS6AYzcgCYHRLTSPxTyILY2tcH+c0+44MrmOH4XtJ8CC0+zileKqBsyDN48912Yy9ts81FNySE+P4eHagGD6LJdocY0VQBcUzzuX731AGnjKc9pOO/BbDT33adB+ZfO8XxETcyfFTdXJsx42y/FVJdmDYkk20vsqMG1zzH5tuQn9EPTBcQQY+hTbCYSA5twSNZg3Gx2QUam0uAnjjpNO4MAstpaLexWLrjvkdT9VqQ/+0QdQQfPQ+sg+MrL1vnd4n6oZr2JfyNxfJsY4V0BEGiX0nSScvy2vbb7eaX0jaytqYh2ZrWz3eW5OpKbKpQp+So7ozUo9rn+gLNcaEK6VfVwYnMHCdxtfkUNmXn82GWN1JHqNNmhlTcX/ouwrZeFp8Ks9wxkulaGgssxc3cmHBy5QBXJQBVWq5RA1Ksw2HyjO/XYLylTjvO8gh+IYgnuj/3H/wCoXqYq+EebfAFxPicEgGXu35KvB0+ep3VFXCgObbVFNadE2ivA0osIsd1EOhxA0CnSeYF5tb0UaLJqW5CUKEyD8PYXU6rQc3moESZ20j6K0AbK4oCT4onhu4xzhrYX6kJ12doZsziYMENGxdGpOwH1SYM7gHMj2BTrDOc3L8IwW2v8rpHeDovBn2HKFlyq8hrwusZ9E4Dg2SHixgAmSMzh8zjzk8+SZYtuRhLy54noCJ0jLFh1WT4ZxKuGEZaTBHdOZ1QgkXluVoN/8gmVOv8AGtVdmA2Hdby0BusefHfk16bPT5QS19LNZxcBYgmWmR8rgbEX0KF+BhjVY40mk05y2Ja0uie7oPlFtkrx/FadCWMaACdBv/OaUUe0L3OiqC1vQkt8dLLPDTykuLr8mrPqoJ0+X/Z9LpcQadFKvWpgZn5QBu6PYlfLMR2va1xFGXHmTa31SnjParKAar3SdBqf2CP0Gn8uBKzt+D6VxbtzSpDukcpcYb5DU+yyuN7etqGc7XCIIbGXUG8mdl8wx3Fvju6DQH6+KrZLVohjUeRc5OSpm94h/wBSGukOY4jmAOfioU+3tJ9p8iI9FivitIufRA4mkDoI6ynqUvsz+jDyh7x6lh6jnPdWrBzj+FrHR0FhASRvAKP4MU2Z/wDUpkeRIcfVDMrEgtdMjQ/UJhg6FF4uIPiVN8vsZtUeC3CcFc3TI+fxMePdroPovf6epTID2kRoToRqL+yJbwZo+Vzh5g/ZFUcM9ogVSRyLQ4HylMWoa7EyxJ9CjEULP6iY91k67IcfEr6FXwwI2a6CJAMXG7D9iszjeDPYZIBGzm3b58j4pkZLJwXG4csUCQ2N/ojcHBZ3he/mAvRhCLlWUxlBm4m0bStKg48sCU1JUgLEMy6GxQ5TJ/DHvuIy7Tr6KLeEfmJ8h+q8/q8illf8Ho9Gljwq+3yDcPxJaeY5futFg8W12hvyOv7pWcANpCrNIt19VldSIrXZpwVyRM4i8D5vYH3IXJexkGFTHQ2+uyHoEz3t/qoPEkDYXP2Xsr1MDzkiOJEFvK8eamx9lHFmWg9VFjpTKF+BrhrtEeCm0d487e6HwL49kXTqAVQPzN+kofIuQZSOo8Fc6y8p07z/AAqyoyRbVQUydM2HMlNOHOulMEFoTbCQAs0/kzTF+1Iaux2UW8Ag6vFSzSSRsD9UJiMVItYfmOnkN0v+LJJG+p3P6JDryOjGXgPqY38T7u3nbokOP4o6oYBsquJ4wHuAx/N0LTbB1n6Kuxiio9B+GIaJWc4jizUqE7aJpxHFZWJC0qhsS+lAXtWuqS9QJULon8VSfVshy5SBVojR4BHgoulhkaLx7AqzbS3grIOuHcb2cmdbES2x1WRaE24fUc7ui/QlUDJDvDY06G45FFgDbzG3oln9LG91ayvlsVQBTj+ETJp2P5dj/wBpOngfZIfglz/h3BGs6jnZa5lUFRrUA++jhYH7FMlqMig4rll48cN6cuhYykAABoF4aavcyDBsV4Grz7u+T0CquAc0VW6ijYUXt5qWULjg28lyLJ8fQrkdsrgEZ8tt1EBT2C8zkL1MTzMjyoLKFNgB3XVDIUQ+fJOoUMMOImF7UqEVAfygfuuwbgb+qHZisxM8yqSAkOqXFSdGgeN1Z8d5uXeQt9EHg8I95kC3M2HqnFHDtZr3j7eiVPJGBUccp9F2HoXkq+pXa0c0LUxSEc8kzt/NAsMptm6MFEvrYguN9OSGxeLyjl9f2Xpqxp67pNjsRJQJDCqpUzFE4d9vBAtKlmhEQq4liJICDLlJ7MxJJjxXQwbk+AVMYiGZSF16cS0aN9T9gqnY1x0geAVFlxolUtMGFUXTqSfG6lSurRGWlQIVwYvHU0Yuwc2XNcRdc9kFV51VBWNcPxA80bRxoJus+2oiaVZQpo09J4OisD0hwuKcD0TWjiAQhoAMe0PEG3I7hBPw2UwR63+quZUVodIgrNmw7+V2acOdw4fQKKY5D0XgpjkB5K2pSjw5qsrmSi06Z1IyUlaOyrlFcoWLibBV5lJxsFWvWx6PMS7OcVBEYbBvqWaPM2aPNNsPwimy7++f9vpv5qSyxh2CotgfC8M54sLc9vVH4PhNOnd39x3+0eA381e7EE2FghquODbanksss0pdcDo40uRi7EHwCp/qpNr/AEHiUExpdd5t+UH6n9FY92wsOQSaGFpr+f0HgP1XofzVDQvXvhUWQxmIgJM90lXYytJQzSoGkWsUMXVhq4uhAY/EQQPNRkiuSAqleOqqkOJRFPDc1VDLSKpVtPDuOysFIg2urWVXToB1n7K6B3EW4BynTwBAufSVGpiqmjchPmSjKOFqmC5wAjQAA/dS0gXZOjw7mYVv9I0fvZWswTd5PmT9V5V4W0iwaD1bP3Cu0ACEUxbM3/UEBiKDdiCi63AZvDZ6WlDnhIGoI+isLoXvZC9Y47IirgY3KoNGFYVhVLHncA+x9kdh8QNifNJw5W0qsKUC0aKnX6+x/RXsqA7j1SbD4tGteChaBGbKuzhZRrYci4uPolxZPTwXf1L2aPPnf2MpGTEpjsWV43wEyuVAxXMX6aLlk/xZm3/KgB1NB4BeURLm+IXq5eiXxOE+zUPECBYchog6pXLlzkaQbEu7pXcJaMhO977+q5cr8FFzNF4Vy5RkRNioxJsVy5CEKKpUGLlygzwSqpU8TUPj9ly5RkiMaDBGgV2VcuUBPHlJ8bUObU6jdcuUGRD6IjLFrgW5ck6d83kFy5AipFrFXVebXPquXIkSIW3Rc4LlygABjmDkEnrheLkyPQKBHrwLlyMJBNAplhyuXIZFMKCGqarlyAiJBcuXKA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4334" name="Picture 14" descr="http://t3.gstatic.com/images?q=tbn:ANd9GcRco5mY9UgQdrTANffX5LE3YXa6THojNa_LNKUfDoWf6zJ7EGyx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537" y="0"/>
            <a:ext cx="2430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36" name="Titolo 1"/>
          <p:cNvSpPr txBox="1">
            <a:spLocks/>
          </p:cNvSpPr>
          <p:nvPr/>
        </p:nvSpPr>
        <p:spPr bwMode="auto">
          <a:xfrm>
            <a:off x="231180" y="147638"/>
            <a:ext cx="6048376" cy="6764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TAGLI </a:t>
            </a:r>
            <a:r>
              <a:rPr lang="it-IT" sz="4000" b="1" dirty="0" smtClean="0">
                <a:solidFill>
                  <a:schemeClr val="tx2"/>
                </a:solidFill>
                <a:latin typeface="Calibri" pitchFamily="34" charset="0"/>
              </a:rPr>
              <a:t>CESAREI</a:t>
            </a: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1064956431"/>
              </p:ext>
            </p:extLst>
          </p:nvPr>
        </p:nvGraphicFramePr>
        <p:xfrm>
          <a:off x="4427984" y="1988840"/>
          <a:ext cx="453650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9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24187"/>
              </p:ext>
            </p:extLst>
          </p:nvPr>
        </p:nvGraphicFramePr>
        <p:xfrm>
          <a:off x="2" y="116633"/>
          <a:ext cx="9143999" cy="6614160"/>
        </p:xfrm>
        <a:graphic>
          <a:graphicData uri="http://schemas.openxmlformats.org/drawingml/2006/table">
            <a:tbl>
              <a:tblPr bandCol="1">
                <a:tableStyleId>{ED083AE6-46FA-4A59-8FB0-9F97EB10719F}</a:tableStyleId>
              </a:tblPr>
              <a:tblGrid>
                <a:gridCol w="4636395"/>
                <a:gridCol w="1030310"/>
                <a:gridCol w="1159098"/>
                <a:gridCol w="1159098"/>
                <a:gridCol w="1159098"/>
              </a:tblGrid>
              <a:tr h="2880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latin typeface="+mj-lt"/>
                        </a:rPr>
                        <a:t>PRIMA</a:t>
                      </a:r>
                      <a:r>
                        <a:rPr lang="it-IT" sz="2000" b="1" baseline="0" dirty="0" smtClean="0">
                          <a:latin typeface="+mj-lt"/>
                        </a:rPr>
                        <a:t> INDICAZIONE AL T.C.</a:t>
                      </a:r>
                      <a:endParaRPr lang="it-IT" sz="2000" b="1" dirty="0" smtClean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2013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2012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Isterotomie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pregresse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306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253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27.8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CTG non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rassicurante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137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15.1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Presentazione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anomala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129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14.2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Gravidanza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multipla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71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7.8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Altre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malattie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materne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83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9.1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HIV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12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1.3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Distocia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dinamica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/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meccanica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59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6.5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ipertensiva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31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3.4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placentare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43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4.7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Fallita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induzione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15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1.7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IUGR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17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1.9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Parto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pretermine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25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2.8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Malformazioni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fetali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18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2.0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MEF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0.1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Macrosomia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10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1.1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Tocofobia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5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0.5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2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TOTALE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867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+mj-lt"/>
                        </a:rPr>
                        <a:t>909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+mj-lt"/>
                        </a:rPr>
                        <a:t>100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7207677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70118"/>
              </p:ext>
            </p:extLst>
          </p:nvPr>
        </p:nvGraphicFramePr>
        <p:xfrm>
          <a:off x="0" y="908720"/>
          <a:ext cx="9143999" cy="565070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300192"/>
                <a:gridCol w="720080"/>
                <a:gridCol w="1080120"/>
                <a:gridCol w="1043607"/>
              </a:tblGrid>
              <a:tr h="35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°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gruppo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 Tot TC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</a:tr>
              <a:tr h="361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Nullipara, singolo , ≥ 37sg.cefalico, travaglio spontaneo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3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Nullipara, singolo , ≥ 37sg.cefalico , travaglio indotto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22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Nullipara, singolo, ≥ 37sg.cefalico, taglio cesareo elettivo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2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Pluripara (escluse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TC), singolo  ≥ 37 sg. Cefalico travaglio spontaneo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56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Pluripara (escluse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TC), singolo, ≥ 37 sg. Cefalico travaglio indotto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55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5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Pluripara (escluse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TC), singolo , ≥ 37 sg. Cefalico taglio cesareo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elett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.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88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Nullipara,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TC, singolo, cefalico , ≥ 37sg.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Pluripara,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TC, singolo, cefalico, ≥ 37sg.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27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Nullipara, presentazione PODALICA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Pluripare, presentazione PODALICA (incluso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prec.TC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Presentazioni  ANOMALE (incluso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prec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. TC)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237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Gravidanze  MULTIPLE (incluso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prec.TC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8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Singolo, cefalico, &lt;37sg .(incluse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TC)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51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 TC 2013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867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85800" y="44450"/>
            <a:ext cx="7924800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600" dirty="0">
                <a:latin typeface="+mj-lt"/>
                <a:cs typeface="Times New Roman" pitchFamily="18" charset="0"/>
              </a:rPr>
              <a:t>CLASSIFICAZIONE SECONDO ROBSON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3844280"/>
            <a:ext cx="3816424" cy="609600"/>
          </a:xfr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800" b="1" dirty="0" smtClean="0"/>
              <a:t>MODALITA’ DEL PARTO </a:t>
            </a:r>
            <a:br>
              <a:rPr lang="en-GB" sz="1800" b="1" dirty="0" smtClean="0"/>
            </a:br>
            <a:r>
              <a:rPr lang="en-GB" sz="1800" b="1" dirty="0" smtClean="0"/>
              <a:t>NELLE PRE-TC</a:t>
            </a:r>
            <a:endParaRPr lang="en-US" sz="1800" b="1" dirty="0" smtClean="0"/>
          </a:p>
        </p:txBody>
      </p:sp>
      <p:sp>
        <p:nvSpPr>
          <p:cNvPr id="61442" name="Text Box 1047"/>
          <p:cNvSpPr txBox="1">
            <a:spLocks noChangeArrowheads="1"/>
          </p:cNvSpPr>
          <p:nvPr/>
        </p:nvSpPr>
        <p:spPr bwMode="auto">
          <a:xfrm>
            <a:off x="2879725" y="59293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03909"/>
              </p:ext>
            </p:extLst>
          </p:nvPr>
        </p:nvGraphicFramePr>
        <p:xfrm>
          <a:off x="4860032" y="4581128"/>
          <a:ext cx="3816424" cy="18977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57109"/>
                <a:gridCol w="995589"/>
                <a:gridCol w="663726"/>
              </a:tblGrid>
              <a:tr h="246119"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299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Vaginale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48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15.7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9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T.C. elettivo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237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72.7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01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T.C. in Travaglio </a:t>
                      </a:r>
                      <a:endParaRPr lang="it-IT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41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12.6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95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Totale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326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100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21609"/>
              </p:ext>
            </p:extLst>
          </p:nvPr>
        </p:nvGraphicFramePr>
        <p:xfrm>
          <a:off x="390972" y="4581128"/>
          <a:ext cx="3744416" cy="189769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16409"/>
                <a:gridCol w="763911"/>
                <a:gridCol w="864096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N°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Vaginale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42.3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T.C. elettivo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50.0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T.C. in Travaglio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8.7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46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9718" y="3844280"/>
            <a:ext cx="3780234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CC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MODALITA’ DEL PARTO </a:t>
            </a:r>
            <a:b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NELLE </a:t>
            </a:r>
            <a:r>
              <a:rPr lang="en-GB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PLURIPARE 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 TC</a:t>
            </a:r>
            <a:endParaRPr lang="en-US" sz="1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Segnaposto contenut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500530"/>
              </p:ext>
            </p:extLst>
          </p:nvPr>
        </p:nvGraphicFramePr>
        <p:xfrm>
          <a:off x="395536" y="1052736"/>
          <a:ext cx="8280919" cy="26376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80409"/>
                <a:gridCol w="2146904"/>
                <a:gridCol w="245360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Parità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Numero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</a:tr>
              <a:tr h="38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Nullipara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1876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50.0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Pluripara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1505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40.1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Pre-TC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326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8.7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26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Pluripara+TC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46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1.2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2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3753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71FF71"/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90972" y="97770"/>
            <a:ext cx="842493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/>
                <a:latin typeface="+mj-lt"/>
                <a:cs typeface="Times New Roman" pitchFamily="18" charset="0"/>
              </a:rPr>
              <a:t>MODALITA’ DEL PARTO NELLE DONNE PRECESARIZZATE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90859"/>
              </p:ext>
            </p:extLst>
          </p:nvPr>
        </p:nvGraphicFramePr>
        <p:xfrm>
          <a:off x="4989933" y="692696"/>
          <a:ext cx="3758529" cy="23042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3412"/>
                <a:gridCol w="1221522"/>
                <a:gridCol w="1033595"/>
              </a:tblGrid>
              <a:tr h="457663"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 smtClean="0">
                          <a:latin typeface="+mj-lt"/>
                        </a:rPr>
                        <a:t>N°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%</a:t>
                      </a:r>
                      <a:endParaRPr lang="it-IT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94275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No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465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275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Si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54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8043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Totale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+mj-lt"/>
                        </a:rPr>
                        <a:t>519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4048" y="129580"/>
            <a:ext cx="3744415" cy="396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TC 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Programmato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eseguito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urgenza</a:t>
            </a:r>
            <a:endParaRPr lang="en-US" sz="1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617027"/>
              </p:ext>
            </p:extLst>
          </p:nvPr>
        </p:nvGraphicFramePr>
        <p:xfrm>
          <a:off x="467544" y="762000"/>
          <a:ext cx="3888432" cy="23050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33119"/>
                <a:gridCol w="1020699"/>
                <a:gridCol w="1234614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Codice colore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N°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Bianco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60,7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Verde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17,3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Giallo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17,0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Rosso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867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52400"/>
            <a:ext cx="3888432" cy="37346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Codice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colore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TC</a:t>
            </a:r>
            <a:endParaRPr lang="en-US" sz="1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96708"/>
              </p:ext>
            </p:extLst>
          </p:nvPr>
        </p:nvGraphicFramePr>
        <p:xfrm>
          <a:off x="467544" y="4005064"/>
          <a:ext cx="3888432" cy="2407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5583"/>
                <a:gridCol w="992790"/>
                <a:gridCol w="910059"/>
              </a:tblGrid>
              <a:tr h="401320">
                <a:tc>
                  <a:txBody>
                    <a:bodyPr/>
                    <a:lstStyle/>
                    <a:p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&gt;</a:t>
                      </a:r>
                      <a:r>
                        <a:rPr lang="it-IT" baseline="0" dirty="0" smtClean="0">
                          <a:latin typeface="+mj-lt"/>
                        </a:rPr>
                        <a:t> 60 minuti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526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31-60</a:t>
                      </a:r>
                      <a:r>
                        <a:rPr lang="it-IT" baseline="0" dirty="0" smtClean="0">
                          <a:latin typeface="+mj-lt"/>
                        </a:rPr>
                        <a:t> minuti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150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16-30</a:t>
                      </a:r>
                      <a:r>
                        <a:rPr lang="it-IT" baseline="0" dirty="0" smtClean="0">
                          <a:latin typeface="+mj-lt"/>
                        </a:rPr>
                        <a:t> minuti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147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Entro 15 minuti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44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867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3363466"/>
            <a:ext cx="3888432" cy="432048"/>
          </a:xfrm>
          <a:prstGeom prst="rect">
            <a:avLst/>
          </a:prstGeom>
          <a:solidFill>
            <a:srgbClr val="71FF71"/>
          </a:solidFill>
          <a:ln>
            <a:solidFill>
              <a:srgbClr val="33CC33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DDI  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nei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TC  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urgenti</a:t>
            </a:r>
            <a:endParaRPr lang="en-US" sz="1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183460632"/>
              </p:ext>
            </p:extLst>
          </p:nvPr>
        </p:nvGraphicFramePr>
        <p:xfrm>
          <a:off x="4427984" y="3363466"/>
          <a:ext cx="4536504" cy="349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33042" y="1375901"/>
            <a:ext cx="53312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+mj-lt"/>
                <a:cs typeface="Times New Roman" pitchFamily="18" charset="0"/>
              </a:rPr>
              <a:t>GRAVIDANZE MULTIPLE</a:t>
            </a:r>
            <a:endParaRPr lang="it-IT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42338" name="Picture 2" descr="https://encrypted-tbn0.gstatic.com/images?q=tbn:ANd9GcTgYuKBaJwLIsOsT_X-pPN1-wlwDFsG1mVh9xBXmYPiYZtL2W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255" y="2615952"/>
            <a:ext cx="3905250" cy="2952328"/>
          </a:xfrm>
          <a:prstGeom prst="rect">
            <a:avLst/>
          </a:prstGeom>
          <a:noFill/>
        </p:spPr>
      </p:pic>
      <p:pic>
        <p:nvPicPr>
          <p:cNvPr id="142340" name="Picture 4" descr="https://encrypted-tbn2.gstatic.com/images?q=tbn:ANd9GcRYqh-R-kqJ8xxlGVfeza3tfQ7ZsVt1smRrZJgMhLiRLmk-X7j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15952"/>
            <a:ext cx="38022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29079"/>
              </p:ext>
            </p:extLst>
          </p:nvPr>
        </p:nvGraphicFramePr>
        <p:xfrm>
          <a:off x="526755" y="911659"/>
          <a:ext cx="8028383" cy="56963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55491"/>
                <a:gridCol w="2047882"/>
                <a:gridCol w="1926967"/>
                <a:gridCol w="1284644"/>
                <a:gridCol w="151339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ANNI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+mj-lt"/>
                        </a:rPr>
                        <a:t>GEMELLARI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+mj-lt"/>
                        </a:rPr>
                        <a:t>TRIGEMINI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Totale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2003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77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5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2004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80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2005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77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2006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68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70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2007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76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79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83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2009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87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3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2010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83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6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89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83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90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89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2013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81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4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85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26754" y="265328"/>
            <a:ext cx="8005686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latin typeface="+mj-lt"/>
                <a:cs typeface="Times New Roman" pitchFamily="18" charset="0"/>
              </a:rPr>
              <a:t>GRAVIDANZE  PLURIME ANNI 2003-2013</a:t>
            </a:r>
            <a:endParaRPr lang="it-IT" sz="3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50"/>
          <p:cNvSpPr txBox="1">
            <a:spLocks noChangeArrowheads="1"/>
          </p:cNvSpPr>
          <p:nvPr/>
        </p:nvSpPr>
        <p:spPr bwMode="auto">
          <a:xfrm>
            <a:off x="2209800" y="4648200"/>
            <a:ext cx="1090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4572" name="Titolo 1"/>
          <p:cNvSpPr txBox="1">
            <a:spLocks/>
          </p:cNvSpPr>
          <p:nvPr/>
        </p:nvSpPr>
        <p:spPr bwMode="auto">
          <a:xfrm>
            <a:off x="467544" y="332656"/>
            <a:ext cx="792088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it-IT" sz="3600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it-IT" sz="3600" b="1" dirty="0">
                <a:solidFill>
                  <a:schemeClr val="tx2"/>
                </a:solidFill>
                <a:latin typeface="Calibri" pitchFamily="34" charset="0"/>
              </a:rPr>
            </a:br>
            <a:endParaRPr lang="it-IT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2457"/>
              </p:ext>
            </p:extLst>
          </p:nvPr>
        </p:nvGraphicFramePr>
        <p:xfrm>
          <a:off x="4595613" y="1772816"/>
          <a:ext cx="3733800" cy="36965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8232"/>
                <a:gridCol w="807368"/>
                <a:gridCol w="8382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EPOCA</a:t>
                      </a:r>
                    </a:p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GESTAZIONALE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N°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23-24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1.2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25-28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4.8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29-32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13.1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33-36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39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45.9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37-40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28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33.0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41-42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93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Totale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039087"/>
              </p:ext>
            </p:extLst>
          </p:nvPr>
        </p:nvGraphicFramePr>
        <p:xfrm>
          <a:off x="467544" y="1772817"/>
          <a:ext cx="3960440" cy="3672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5749"/>
                <a:gridCol w="1218923"/>
                <a:gridCol w="1015768"/>
              </a:tblGrid>
              <a:tr h="68530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Para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N°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6777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Nullipara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1876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50.0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777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Pluripara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1505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40.1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777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+mj-lt"/>
                        </a:rPr>
                        <a:t>Pre-TC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372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9.9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777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Totale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3753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+mj-lt"/>
                        </a:rPr>
                        <a:t>100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65179" y="332656"/>
            <a:ext cx="721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latin typeface="+mj-lt"/>
                <a:cs typeface="Times New Roman" pitchFamily="18" charset="0"/>
              </a:rPr>
              <a:t>PARITA’ SETTIMANA GESTAZIONALE</a:t>
            </a:r>
            <a:endParaRPr lang="it-IT" sz="36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4896544" cy="1026840"/>
          </a:xfrm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it-IT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NUMERO PARTI</a:t>
            </a:r>
            <a:br>
              <a:rPr lang="it-IT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it-IT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2000-2013</a:t>
            </a:r>
          </a:p>
        </p:txBody>
      </p:sp>
      <p:graphicFrame>
        <p:nvGraphicFramePr>
          <p:cNvPr id="106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651244"/>
              </p:ext>
            </p:extLst>
          </p:nvPr>
        </p:nvGraphicFramePr>
        <p:xfrm>
          <a:off x="3109104" y="1239049"/>
          <a:ext cx="6034896" cy="5598060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2011632"/>
                <a:gridCol w="2026968"/>
                <a:gridCol w="1996296"/>
              </a:tblGrid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ANNO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NUMERO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372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3860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+6.01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3816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-1.14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3886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+1.83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4009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+3.17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4031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+0.55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9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4064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+0.82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4263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+4.90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4190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-1.71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4223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+0.79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2009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4315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+2.18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2010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4006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-7.16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2011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3947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-1.47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2012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3836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-2.81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630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2013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3753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-2.16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Ovale 3"/>
          <p:cNvSpPr/>
          <p:nvPr/>
        </p:nvSpPr>
        <p:spPr>
          <a:xfrm>
            <a:off x="7380312" y="6453336"/>
            <a:ext cx="1584176" cy="4046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68356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it-IT" sz="3600" b="1" dirty="0" smtClean="0">
                <a:cs typeface="Times New Roman" pitchFamily="18" charset="0"/>
              </a:rPr>
              <a:t>MODALITA’ PARTO GRAVIDE PLURIME</a:t>
            </a:r>
            <a:endParaRPr lang="it-IT" sz="3600" b="1" dirty="0">
              <a:cs typeface="Times New Roman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15933"/>
              </p:ext>
            </p:extLst>
          </p:nvPr>
        </p:nvGraphicFramePr>
        <p:xfrm>
          <a:off x="539552" y="3068960"/>
          <a:ext cx="3528392" cy="18867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720080"/>
                <a:gridCol w="936104"/>
              </a:tblGrid>
              <a:tr h="47168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Modalità Parto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latin typeface="+mj-lt"/>
                        </a:rPr>
                        <a:t>N°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%</a:t>
                      </a:r>
                      <a:endParaRPr lang="it-IT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7168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Vaginale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14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16.5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68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T.C. elettivo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71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83.5</a:t>
                      </a:r>
                      <a:endParaRPr lang="it-IT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68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Totale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85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100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376545522"/>
              </p:ext>
            </p:extLst>
          </p:nvPr>
        </p:nvGraphicFramePr>
        <p:xfrm>
          <a:off x="4211960" y="1556792"/>
          <a:ext cx="453650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786592"/>
              </p:ext>
            </p:extLst>
          </p:nvPr>
        </p:nvGraphicFramePr>
        <p:xfrm>
          <a:off x="4788024" y="3501010"/>
          <a:ext cx="3888432" cy="26642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720080"/>
                <a:gridCol w="864096"/>
              </a:tblGrid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+mj-lt"/>
                        </a:rPr>
                        <a:t>Apgar</a:t>
                      </a:r>
                      <a:r>
                        <a:rPr lang="it-IT" dirty="0" smtClean="0">
                          <a:latin typeface="+mj-lt"/>
                        </a:rPr>
                        <a:t> 5’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&lt; 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5-7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&gt; 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152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Dato non disponibile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174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75738"/>
              </p:ext>
            </p:extLst>
          </p:nvPr>
        </p:nvGraphicFramePr>
        <p:xfrm>
          <a:off x="539552" y="1268759"/>
          <a:ext cx="3960440" cy="489654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32248"/>
                <a:gridCol w="864096"/>
                <a:gridCol w="864096"/>
              </a:tblGrid>
              <a:tr h="72977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Peso neonato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</a:t>
                      </a:r>
                    </a:p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&gt; 500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500-999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1500-2499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1000-1499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2201-2499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2500-2999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3000-3999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&gt;4000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623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Dato non disponibile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1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174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82006"/>
              </p:ext>
            </p:extLst>
          </p:nvPr>
        </p:nvGraphicFramePr>
        <p:xfrm>
          <a:off x="4788024" y="1268760"/>
          <a:ext cx="3888432" cy="20162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91896"/>
                <a:gridCol w="734904"/>
                <a:gridCol w="861632"/>
              </a:tblGrid>
              <a:tr h="7363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Assistenza  Neonato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62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Nido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62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Patologia Neonatale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62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+mj-lt"/>
                        </a:rPr>
                        <a:t>Totale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 bwMode="auto">
          <a:xfrm>
            <a:off x="539552" y="287760"/>
            <a:ext cx="8136904" cy="68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it-IT" sz="3600" b="1" dirty="0" smtClean="0">
                <a:cs typeface="Times New Roman" pitchFamily="18" charset="0"/>
              </a:rPr>
              <a:t>ASSISTENZA AL NEONATO</a:t>
            </a:r>
            <a:endParaRPr lang="it-IT" sz="3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9077" cy="6477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VERSIONE FETALE PER MANOVRE ESTERNE </a:t>
            </a:r>
          </a:p>
        </p:txBody>
      </p:sp>
      <p:graphicFrame>
        <p:nvGraphicFramePr>
          <p:cNvPr id="56491" name="Group 1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1242815"/>
              </p:ext>
            </p:extLst>
          </p:nvPr>
        </p:nvGraphicFramePr>
        <p:xfrm>
          <a:off x="395536" y="1442720"/>
          <a:ext cx="3384375" cy="2926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03125"/>
                <a:gridCol w="890625"/>
                <a:gridCol w="890625"/>
              </a:tblGrid>
              <a:tr h="36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Settimana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35-35+6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36-36+6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37-37+6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53.5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38-38+6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39-39+6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11.6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Non valutabile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644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0036"/>
              </p:ext>
            </p:extLst>
          </p:nvPr>
        </p:nvGraphicFramePr>
        <p:xfrm>
          <a:off x="395536" y="4653136"/>
          <a:ext cx="3384376" cy="18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1680"/>
                <a:gridCol w="1762696"/>
              </a:tblGrid>
              <a:tr h="45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Parità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nullipare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pluripare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6631" name="CasellaDiTesto 2"/>
          <p:cNvSpPr txBox="1">
            <a:spLocks noChangeArrowheads="1"/>
          </p:cNvSpPr>
          <p:nvPr/>
        </p:nvSpPr>
        <p:spPr bwMode="auto">
          <a:xfrm>
            <a:off x="5148263" y="1844675"/>
            <a:ext cx="936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800383052"/>
              </p:ext>
            </p:extLst>
          </p:nvPr>
        </p:nvGraphicFramePr>
        <p:xfrm>
          <a:off x="3923928" y="1412776"/>
          <a:ext cx="48245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0308863"/>
              </p:ext>
            </p:extLst>
          </p:nvPr>
        </p:nvGraphicFramePr>
        <p:xfrm>
          <a:off x="1187624" y="1412776"/>
          <a:ext cx="2992288" cy="1950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00311"/>
                <a:gridCol w="628052"/>
                <a:gridCol w="10639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Esito</a:t>
                      </a:r>
                      <a:endParaRPr kumimoji="0" 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kumimoji="0" 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kumimoji="0" 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Riuscito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55.8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Fallito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19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44.2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" name="Group 1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4831791"/>
              </p:ext>
            </p:extLst>
          </p:nvPr>
        </p:nvGraphicFramePr>
        <p:xfrm>
          <a:off x="4616822" y="1412776"/>
          <a:ext cx="3240360" cy="1950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95338"/>
                <a:gridCol w="720080"/>
                <a:gridCol w="112494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Parto</a:t>
                      </a:r>
                      <a:endParaRPr kumimoji="0" 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kumimoji="0" 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kumimoji="0" lang="it-IT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BB3D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Eutocico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55.8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TC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19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44.2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323528" y="332656"/>
            <a:ext cx="8569077" cy="647725"/>
          </a:xfrm>
          <a:prstGeom prst="rect">
            <a:avLst/>
          </a:prstGeom>
          <a:ln w="12700" cap="flat" cmpd="sng" algn="ctr">
            <a:solidFill>
              <a:schemeClr val="dk1">
                <a:shade val="70000"/>
                <a:satMod val="15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VERSIONE FETALE PER MANOVRE ESTERNE </a:t>
            </a:r>
            <a:endParaRPr lang="it-IT" sz="36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709084705"/>
              </p:ext>
            </p:extLst>
          </p:nvPr>
        </p:nvGraphicFramePr>
        <p:xfrm>
          <a:off x="4608066" y="3501008"/>
          <a:ext cx="453593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172272032"/>
              </p:ext>
            </p:extLst>
          </p:nvPr>
        </p:nvGraphicFramePr>
        <p:xfrm>
          <a:off x="179512" y="3564632"/>
          <a:ext cx="424847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76064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4000" b="1" dirty="0" smtClean="0">
                <a:latin typeface="+mj-lt"/>
                <a:cs typeface="Times New Roman" pitchFamily="18" charset="0"/>
              </a:rPr>
              <a:t>INDUZIONI</a:t>
            </a:r>
            <a:endParaRPr lang="it-IT" sz="4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1670"/>
              </p:ext>
            </p:extLst>
          </p:nvPr>
        </p:nvGraphicFramePr>
        <p:xfrm>
          <a:off x="539552" y="4306908"/>
          <a:ext cx="3240360" cy="23499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6184"/>
                <a:gridCol w="864096"/>
                <a:gridCol w="720080"/>
              </a:tblGrid>
              <a:tr h="39166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Procedura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63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Prostaglandine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585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70.9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63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Amnioressi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106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12.8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63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Ossitocina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36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4.4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Pg+oss+ammio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98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11.9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63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Totale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825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100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514038"/>
              </p:ext>
            </p:extLst>
          </p:nvPr>
        </p:nvGraphicFramePr>
        <p:xfrm>
          <a:off x="539552" y="1457410"/>
          <a:ext cx="3276600" cy="2194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73158"/>
                <a:gridCol w="836578"/>
                <a:gridCol w="766864"/>
              </a:tblGrid>
              <a:tr h="35260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Procedura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+mj-lt"/>
                        </a:rPr>
                        <a:t>N°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%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5260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Prostaglandine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503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69.1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601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Amnioressi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95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13.1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601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Ossitocina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60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8.3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Pg+oss+ammio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69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9.5</a:t>
                      </a:r>
                      <a:endParaRPr lang="it-IT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601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Totale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727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100</a:t>
                      </a:r>
                      <a:endParaRPr lang="it-IT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39552" y="980728"/>
            <a:ext cx="1944216" cy="400110"/>
          </a:xfrm>
          <a:prstGeom prst="rect">
            <a:avLst/>
          </a:prstGeom>
          <a:solidFill>
            <a:srgbClr val="FF696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  <a:cs typeface="Times New Roman" pitchFamily="18" charset="0"/>
              </a:rPr>
              <a:t>2012</a:t>
            </a:r>
            <a:endParaRPr lang="it-IT" sz="2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6360" y="3810744"/>
            <a:ext cx="1944216" cy="400110"/>
          </a:xfrm>
          <a:prstGeom prst="rect">
            <a:avLst/>
          </a:prstGeom>
          <a:solidFill>
            <a:srgbClr val="FF696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  <a:cs typeface="Times New Roman" pitchFamily="18" charset="0"/>
              </a:rPr>
              <a:t>2013</a:t>
            </a:r>
            <a:endParaRPr lang="it-IT" sz="2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4059484083"/>
              </p:ext>
            </p:extLst>
          </p:nvPr>
        </p:nvGraphicFramePr>
        <p:xfrm>
          <a:off x="3779912" y="980729"/>
          <a:ext cx="51845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382"/>
          <p:cNvSpPr txBox="1">
            <a:spLocks noChangeArrowheads="1"/>
          </p:cNvSpPr>
          <p:nvPr/>
        </p:nvSpPr>
        <p:spPr bwMode="auto">
          <a:xfrm>
            <a:off x="6080125" y="20431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5394"/>
              </p:ext>
            </p:extLst>
          </p:nvPr>
        </p:nvGraphicFramePr>
        <p:xfrm>
          <a:off x="0" y="836711"/>
          <a:ext cx="9144000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2843"/>
                <a:gridCol w="882316"/>
                <a:gridCol w="1122947"/>
                <a:gridCol w="1122947"/>
                <a:gridCol w="1122947"/>
              </a:tblGrid>
              <a:tr h="216025"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2012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2013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5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+mj-lt"/>
                        </a:rPr>
                        <a:t>INDICAZIONE </a:t>
                      </a:r>
                      <a:r>
                        <a:rPr lang="en-GB" sz="2000" b="1" baseline="0" dirty="0" smtClean="0">
                          <a:latin typeface="+mj-lt"/>
                        </a:rPr>
                        <a:t> </a:t>
                      </a:r>
                      <a:r>
                        <a:rPr lang="en-GB" sz="2000" b="1" dirty="0" smtClean="0">
                          <a:latin typeface="+mj-lt"/>
                        </a:rPr>
                        <a:t>PARTO INDOTTO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>
                          <a:latin typeface="+mj-lt"/>
                        </a:rPr>
                        <a:t>N°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>
                          <a:latin typeface="+mj-lt"/>
                        </a:rPr>
                        <a:t>N°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GOT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110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15.1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132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16.3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PROM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143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19.7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131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16.2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Prodromi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prolungati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5.9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3.0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Oligoidramnios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127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17.5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159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19.7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NST non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rass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./LA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tinto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/MAF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ridotti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fetale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4.0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5.4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Macrosomia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7.0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5.3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IUGR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3.4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Diabete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6.6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77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Pre-</a:t>
                      </a: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eclampsia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4.3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4.7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Colestasi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3.3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MEF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2.6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0.9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Altra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materna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70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9.6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11.0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727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100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825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+mj-lt"/>
                        </a:rPr>
                        <a:t>100</a:t>
                      </a:r>
                      <a:endParaRPr lang="it-IT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76064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4000" b="1" dirty="0" smtClean="0">
                <a:latin typeface="+mj-lt"/>
                <a:cs typeface="Times New Roman" pitchFamily="18" charset="0"/>
              </a:rPr>
              <a:t>INDUZIONI</a:t>
            </a:r>
            <a:endParaRPr lang="it-IT" sz="4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4000" b="1" dirty="0" smtClean="0">
                <a:latin typeface="+mj-lt"/>
                <a:cs typeface="Times New Roman" pitchFamily="18" charset="0"/>
              </a:rPr>
              <a:t>INDUZIONI: Indicazione e procedura</a:t>
            </a:r>
            <a:endParaRPr lang="it-IT" sz="4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527216390"/>
              </p:ext>
            </p:extLst>
          </p:nvPr>
        </p:nvGraphicFramePr>
        <p:xfrm>
          <a:off x="0" y="980729"/>
          <a:ext cx="89644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1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19439"/>
              </p:ext>
            </p:extLst>
          </p:nvPr>
        </p:nvGraphicFramePr>
        <p:xfrm>
          <a:off x="179512" y="2132856"/>
          <a:ext cx="8784603" cy="26788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00024"/>
                <a:gridCol w="1067017"/>
                <a:gridCol w="1283961"/>
                <a:gridCol w="1128822"/>
                <a:gridCol w="705514"/>
                <a:gridCol w="1269925"/>
                <a:gridCol w="776064"/>
                <a:gridCol w="953276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Eutocico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PV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T.C.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travaglio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</a:tr>
              <a:tr h="41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Prostaglandine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491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511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87.3</a:t>
                      </a:r>
                      <a:endParaRPr lang="it-IT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12.7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585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Amnioressi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88.7</a:t>
                      </a:r>
                      <a:endParaRPr lang="it-IT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11.3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Ossitocina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88.9</a:t>
                      </a:r>
                      <a:endParaRPr lang="it-IT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11.1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5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Pg+oss+ammio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82.7</a:t>
                      </a:r>
                      <a:endParaRPr lang="it-IT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6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694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718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+mj-lt"/>
                        </a:rPr>
                        <a:t>87.0</a:t>
                      </a:r>
                      <a:endParaRPr lang="it-IT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107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12.9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825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4000" b="1" dirty="0" smtClean="0">
                <a:latin typeface="+mj-lt"/>
                <a:cs typeface="Times New Roman" pitchFamily="18" charset="0"/>
              </a:rPr>
              <a:t>INDUZIONI: Tipo e modalità parto</a:t>
            </a:r>
            <a:endParaRPr lang="it-IT" sz="4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48002"/>
              </p:ext>
            </p:extLst>
          </p:nvPr>
        </p:nvGraphicFramePr>
        <p:xfrm>
          <a:off x="1907704" y="1556792"/>
          <a:ext cx="5368279" cy="45303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32179"/>
                <a:gridCol w="968050"/>
                <a:gridCol w="968050"/>
              </a:tblGrid>
              <a:tr h="3956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6969"/>
                    </a:solidFill>
                  </a:tcPr>
                </a:tc>
              </a:tr>
              <a:tr h="487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CTG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Sospetto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/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Patologico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69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64.5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22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Fallita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induzione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6.5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4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ipertensiva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2.8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1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Distocia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meccanica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15.9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1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Distocia dinamica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6.5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1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Malformazioni fetali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0.9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1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Altre malattie materne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2.8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22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107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4000" b="1" dirty="0" smtClean="0">
                <a:latin typeface="+mj-lt"/>
                <a:cs typeface="Times New Roman" pitchFamily="18" charset="0"/>
              </a:rPr>
              <a:t>INDUZIONI: Indicazioni al TC</a:t>
            </a:r>
            <a:endParaRPr lang="it-IT" sz="4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437"/>
          <p:cNvSpPr txBox="1">
            <a:spLocks noChangeArrowheads="1"/>
          </p:cNvSpPr>
          <p:nvPr/>
        </p:nvSpPr>
        <p:spPr bwMode="auto">
          <a:xfrm>
            <a:off x="6308725" y="36433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65649"/>
              </p:ext>
            </p:extLst>
          </p:nvPr>
        </p:nvGraphicFramePr>
        <p:xfrm>
          <a:off x="4607836" y="980728"/>
          <a:ext cx="4267201" cy="56520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78989"/>
                <a:gridCol w="644106"/>
                <a:gridCol w="644106"/>
              </a:tblGrid>
              <a:tr h="306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MPP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ETA’ MATERNA &lt; 20 e ≥ 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GRAVIDANZA PLURIMA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PRE_ECLAMPSIA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 PLACENTARE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DIABETE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GRAVIDANZA PROTRATTA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W ≥41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EPATOPATIA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HIV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EPILESSIA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 IPERTENSIVA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CARDIOPATIA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ALTRO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61.9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0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3836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84110"/>
              </p:ext>
            </p:extLst>
          </p:nvPr>
        </p:nvGraphicFramePr>
        <p:xfrm>
          <a:off x="179512" y="967539"/>
          <a:ext cx="4087689" cy="56935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3669"/>
                <a:gridCol w="617010"/>
                <a:gridCol w="617010"/>
              </a:tblGrid>
              <a:tr h="264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MPP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ETA’ MATERNA &lt; 20 e ≥ 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GRAVIDANZA PLURIMA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PRE_ECLAMPSIA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 PLACENTARE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DIABETE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39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GRAVIDANZA PROTRATTA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W ≥41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495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EPATOPATIA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HIV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EPILESSIA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PATOLOGIA IPERTENSIVA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CARDIOPATIA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PATOLOGIE AUTOIMMUNI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ALTRO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4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3785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5911" name="Titolo 1"/>
          <p:cNvSpPr txBox="1">
            <a:spLocks/>
          </p:cNvSpPr>
          <p:nvPr/>
        </p:nvSpPr>
        <p:spPr bwMode="auto">
          <a:xfrm>
            <a:off x="2389187" y="152698"/>
            <a:ext cx="410368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Calibri" pitchFamily="34" charset="0"/>
              </a:rPr>
              <a:t>GRAVIDANZA e FATTORI </a:t>
            </a:r>
            <a:r>
              <a:rPr lang="it-IT" sz="2000" b="1" dirty="0" err="1">
                <a:solidFill>
                  <a:schemeClr val="tx1"/>
                </a:solidFill>
                <a:latin typeface="Calibri" pitchFamily="34" charset="0"/>
              </a:rPr>
              <a:t>DI</a:t>
            </a:r>
            <a:r>
              <a:rPr lang="it-IT" sz="2000" b="1" dirty="0">
                <a:solidFill>
                  <a:schemeClr val="tx1"/>
                </a:solidFill>
                <a:latin typeface="Calibri" pitchFamily="34" charset="0"/>
              </a:rPr>
              <a:t> RISCHIO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1" y="368598"/>
            <a:ext cx="80021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  <a:cs typeface="Times New Roman" pitchFamily="18" charset="0"/>
              </a:rPr>
              <a:t>2013</a:t>
            </a:r>
            <a:endParaRPr lang="it-IT" sz="2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074818" y="367011"/>
            <a:ext cx="8002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  <a:cs typeface="Times New Roman" pitchFamily="18" charset="0"/>
              </a:rPr>
              <a:t>2012</a:t>
            </a:r>
            <a:endParaRPr lang="it-IT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2051720" y="0"/>
            <a:ext cx="4876800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it-IT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NUMERO PARTI</a:t>
            </a:r>
            <a:br>
              <a:rPr lang="it-IT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it-IT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2000-2013</a:t>
            </a: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99804434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PERINEO 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egnaposto tabella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3868369"/>
              </p:ext>
            </p:extLst>
          </p:nvPr>
        </p:nvGraphicFramePr>
        <p:xfrm>
          <a:off x="251520" y="3501008"/>
          <a:ext cx="7992890" cy="31091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7934"/>
                <a:gridCol w="745098"/>
                <a:gridCol w="746775"/>
                <a:gridCol w="878898"/>
                <a:gridCol w="812837"/>
                <a:gridCol w="812837"/>
                <a:gridCol w="812837"/>
                <a:gridCol w="812837"/>
                <a:gridCol w="812837"/>
              </a:tblGrid>
              <a:tr h="300604">
                <a:tc>
                  <a:txBody>
                    <a:bodyPr/>
                    <a:lstStyle/>
                    <a:p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0604">
                <a:tc>
                  <a:txBody>
                    <a:bodyPr/>
                    <a:lstStyle/>
                    <a:p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0604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Ninforrafia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0604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Lacerazione 1/2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48.5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2611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Lacerazione 3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0604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Mediolaterale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6592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Mediana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0604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Integro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0604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sp>
        <p:nvSpPr>
          <p:cNvPr id="4" name="Esplosione 2 3"/>
          <p:cNvSpPr/>
          <p:nvPr/>
        </p:nvSpPr>
        <p:spPr>
          <a:xfrm>
            <a:off x="3707904" y="1052736"/>
            <a:ext cx="5112568" cy="2016224"/>
          </a:xfrm>
          <a:prstGeom prst="irregularSeal2">
            <a:avLst/>
          </a:prstGeom>
          <a:solidFill>
            <a:srgbClr val="9999FF"/>
          </a:solidFill>
          <a:scene3d>
            <a:camera prst="perspectiveContrastingLef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Complimenti</a:t>
            </a:r>
            <a:r>
              <a:rPr lang="it-IT" sz="2400" b="1" dirty="0" smtClean="0"/>
              <a:t>!</a:t>
            </a:r>
          </a:p>
          <a:p>
            <a:pPr algn="ctr"/>
            <a:r>
              <a:rPr lang="it-IT" sz="2400" b="1" dirty="0" smtClean="0"/>
              <a:t>Ottima Assistenza</a:t>
            </a:r>
            <a:endParaRPr lang="it-IT" sz="2400" b="1" dirty="0"/>
          </a:p>
        </p:txBody>
      </p:sp>
      <p:sp>
        <p:nvSpPr>
          <p:cNvPr id="10" name="Arco 9"/>
          <p:cNvSpPr/>
          <p:nvPr/>
        </p:nvSpPr>
        <p:spPr>
          <a:xfrm>
            <a:off x="7740352" y="5229200"/>
            <a:ext cx="1152128" cy="914400"/>
          </a:xfrm>
          <a:prstGeom prst="arc">
            <a:avLst>
              <a:gd name="adj1" fmla="val 16200000"/>
              <a:gd name="adj2" fmla="val 1629679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0" y="3291840"/>
          <a:ext cx="7740352" cy="356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1197"/>
                <a:gridCol w="812260"/>
                <a:gridCol w="1003379"/>
                <a:gridCol w="1003379"/>
                <a:gridCol w="1003379"/>
                <a:gridCol w="1003379"/>
                <a:gridCol w="1003379"/>
              </a:tblGrid>
              <a:tr h="295275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it-IT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it-IT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it-I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Fowler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2117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69.9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2082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73.9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2132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75.0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Ginecologica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18.5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15.9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11.4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Sims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Carponi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Verticale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Sedia Olandese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3030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2816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938" name="Titolo 1"/>
          <p:cNvSpPr txBox="1">
            <a:spLocks/>
          </p:cNvSpPr>
          <p:nvPr/>
        </p:nvSpPr>
        <p:spPr bwMode="auto">
          <a:xfrm>
            <a:off x="0" y="0"/>
            <a:ext cx="6264696" cy="1366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POSIZIONE</a:t>
            </a:r>
            <a:r>
              <a:rPr lang="it-IT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 AL PARTO</a:t>
            </a:r>
            <a:endParaRPr lang="it-IT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losione 2 3"/>
          <p:cNvSpPr/>
          <p:nvPr/>
        </p:nvSpPr>
        <p:spPr>
          <a:xfrm>
            <a:off x="3707904" y="514214"/>
            <a:ext cx="5436095" cy="2808312"/>
          </a:xfrm>
          <a:prstGeom prst="irregularSeal2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</a:rPr>
              <a:t>E’  netta  la diminuzione  della posizione ginecologica.</a:t>
            </a:r>
          </a:p>
          <a:p>
            <a:pPr algn="ctr"/>
            <a:r>
              <a:rPr lang="it-IT" sz="1400" b="1" dirty="0" smtClean="0">
                <a:solidFill>
                  <a:srgbClr val="0070C0"/>
                </a:solidFill>
              </a:rPr>
              <a:t>Le OSTETRICHE sanno proporre la giusta posizione ad ogni  donna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6732240" y="4581128"/>
            <a:ext cx="936104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Grafico 7"/>
          <p:cNvGraphicFramePr>
            <a:graphicFrameLocks/>
          </p:cNvGraphicFramePr>
          <p:nvPr/>
        </p:nvGraphicFramePr>
        <p:xfrm>
          <a:off x="101600" y="1092200"/>
          <a:ext cx="41402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5" r:id="rId3" imgW="4139543" imgH="5816088" progId="Excel.Sheet.8">
                  <p:embed/>
                </p:oleObj>
              </mc:Choice>
              <mc:Fallback>
                <p:oleObj r:id="rId3" imgW="4139543" imgH="5816088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092200"/>
                        <a:ext cx="4140200" cy="581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Grafico 8"/>
          <p:cNvGraphicFramePr>
            <a:graphicFrameLocks/>
          </p:cNvGraphicFramePr>
          <p:nvPr/>
        </p:nvGraphicFramePr>
        <p:xfrm>
          <a:off x="4140200" y="1092200"/>
          <a:ext cx="48260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6" r:id="rId5" imgW="4828450" imgH="5816088" progId="Excel.Sheet.8">
                  <p:embed/>
                </p:oleObj>
              </mc:Choice>
              <mc:Fallback>
                <p:oleObj r:id="rId5" imgW="4828450" imgH="5816088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092200"/>
                        <a:ext cx="4826000" cy="581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itolo 1"/>
          <p:cNvSpPr txBox="1">
            <a:spLocks/>
          </p:cNvSpPr>
          <p:nvPr/>
        </p:nvSpPr>
        <p:spPr bwMode="auto">
          <a:xfrm>
            <a:off x="1187450" y="333375"/>
            <a:ext cx="2663825" cy="719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it-IT" sz="2800" b="1">
                <a:solidFill>
                  <a:schemeClr val="tx2"/>
                </a:solidFill>
                <a:latin typeface="Calibri" pitchFamily="34" charset="0"/>
              </a:rPr>
              <a:t>EPISIOTOMIA</a:t>
            </a:r>
          </a:p>
        </p:txBody>
      </p:sp>
      <p:sp>
        <p:nvSpPr>
          <p:cNvPr id="79876" name="Titolo 1"/>
          <p:cNvSpPr txBox="1">
            <a:spLocks/>
          </p:cNvSpPr>
          <p:nvPr/>
        </p:nvSpPr>
        <p:spPr bwMode="auto">
          <a:xfrm>
            <a:off x="4716463" y="404813"/>
            <a:ext cx="3959225" cy="1079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it-IT" sz="2800" b="1">
                <a:solidFill>
                  <a:schemeClr val="tx2"/>
                </a:solidFill>
                <a:latin typeface="Calibri" pitchFamily="34" charset="0"/>
              </a:rPr>
              <a:t>POSIZIONE MATERNA AL PARTO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79388" y="2406650"/>
          <a:ext cx="8785100" cy="33334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35482"/>
                <a:gridCol w="1549496"/>
                <a:gridCol w="700532"/>
                <a:gridCol w="1452691"/>
                <a:gridCol w="853530"/>
                <a:gridCol w="1241496"/>
                <a:gridCol w="671095"/>
                <a:gridCol w="880778"/>
              </a:tblGrid>
              <a:tr h="626492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Postura</a:t>
                      </a:r>
                      <a:r>
                        <a:rPr lang="it-IT" sz="1800" baseline="0" dirty="0" smtClean="0"/>
                        <a:t> </a:t>
                      </a:r>
                    </a:p>
                    <a:p>
                      <a:r>
                        <a:rPr lang="it-IT" sz="1800" baseline="0" dirty="0" smtClean="0"/>
                        <a:t>al parto</a:t>
                      </a:r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Episiotomia</a:t>
                      </a:r>
                    </a:p>
                    <a:p>
                      <a:pPr algn="ctr"/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%</a:t>
                      </a:r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Lacerazioni</a:t>
                      </a:r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%</a:t>
                      </a:r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Perineo integro</a:t>
                      </a:r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%</a:t>
                      </a:r>
                      <a:endParaRPr lang="it-IT" sz="1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46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Sims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4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Carponi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69.8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27.9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4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Verticale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69.7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19.7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1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Sedia Olandese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81.9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16.2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Fowler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22.6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mtClean="0">
                          <a:latin typeface="Times New Roman" pitchFamily="18" charset="0"/>
                          <a:cs typeface="Times New Roman" pitchFamily="18" charset="0"/>
                        </a:rPr>
                        <a:t>1159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54.3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22.9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2132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4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Ginecologica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48.7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33.6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17.6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4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1549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54.5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627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22.0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965" name="Titolo 1"/>
          <p:cNvSpPr txBox="1">
            <a:spLocks/>
          </p:cNvSpPr>
          <p:nvPr/>
        </p:nvSpPr>
        <p:spPr bwMode="auto">
          <a:xfrm>
            <a:off x="0" y="0"/>
            <a:ext cx="6444208" cy="1196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POSTURA AL PARTO </a:t>
            </a:r>
            <a:endParaRPr lang="it-IT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ED 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EPISIOTOMIA 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179512" y="908720"/>
          <a:ext cx="3492896" cy="19895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0846"/>
                <a:gridCol w="1062050"/>
              </a:tblGrid>
              <a:tr h="4320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it-I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 manovra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numero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2397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MC Roberts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MC Roberts + Rubin1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2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Jacquemier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6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1" name="Titolo 1"/>
          <p:cNvSpPr txBox="1">
            <a:spLocks/>
          </p:cNvSpPr>
          <p:nvPr/>
        </p:nvSpPr>
        <p:spPr bwMode="auto">
          <a:xfrm>
            <a:off x="0" y="0"/>
            <a:ext cx="8532813" cy="86360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lIns="0" rIns="0" bIns="0" anchor="b"/>
          <a:lstStyle/>
          <a:p>
            <a:pPr algn="ctr"/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DISTOCIA </a:t>
            </a:r>
            <a:r>
              <a:rPr lang="it-IT" sz="4000" b="1" dirty="0" err="1">
                <a:solidFill>
                  <a:schemeClr val="tx2"/>
                </a:solidFill>
                <a:latin typeface="Calibri" pitchFamily="34" charset="0"/>
              </a:rPr>
              <a:t>DI</a:t>
            </a: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 SPALLA: MANOVRE </a:t>
            </a: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156176" y="4293096"/>
          <a:ext cx="2664296" cy="21031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0510"/>
                <a:gridCol w="626893"/>
                <a:gridCol w="626893"/>
              </a:tblGrid>
              <a:tr h="57433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Peso neonato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819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2500-2999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66.7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9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3000-3999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18.5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9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&gt;4000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14.8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9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6372200" y="3861048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MC Roberts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059832" y="4365104"/>
          <a:ext cx="2592288" cy="1737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96144"/>
                <a:gridCol w="576064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Peso neonato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3000-3999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&gt;4000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2987824" y="378904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MC Roberts + Rubin1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3789040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Jacquemier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79512" y="4293096"/>
          <a:ext cx="2520280" cy="1737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86063"/>
                <a:gridCol w="509728"/>
                <a:gridCol w="72448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Peso neonato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3000-3999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66.6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&gt;4000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33.4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148064" y="1556792"/>
          <a:ext cx="3168352" cy="1901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03701"/>
                <a:gridCol w="1000555"/>
                <a:gridCol w="864096"/>
              </a:tblGrid>
              <a:tr h="380296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Apgar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5’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&lt; 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16.7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&gt; 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83.3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33400" y="3444875"/>
          <a:ext cx="3609972" cy="25050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0896"/>
                <a:gridCol w="1066583"/>
                <a:gridCol w="902493"/>
              </a:tblGrid>
              <a:tr h="501018"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spontaneo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2803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74.6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manuale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assistito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867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23.1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3753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932363" y="3448050"/>
          <a:ext cx="3830960" cy="25009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41345"/>
                <a:gridCol w="1131875"/>
                <a:gridCol w="957740"/>
              </a:tblGrid>
              <a:tr h="500180"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8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spontaneo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8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manuale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8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assistito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8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3836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983" name="Picture 4" descr="http://t1.gstatic.com/images?q=tbn:ANd9GcTv4io-Pc9BCmszjMivbFxu3el6oxubnf8M0V02F4XTJzt4wk5bUA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6172200" y="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84" name="Titolo 1"/>
          <p:cNvSpPr txBox="1">
            <a:spLocks/>
          </p:cNvSpPr>
          <p:nvPr/>
        </p:nvSpPr>
        <p:spPr bwMode="auto">
          <a:xfrm>
            <a:off x="684213" y="981075"/>
            <a:ext cx="4967287" cy="1295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SECONDAMENTO</a:t>
            </a:r>
          </a:p>
          <a:p>
            <a:pPr algn="ctr">
              <a:lnSpc>
                <a:spcPct val="7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89638" y="2649538"/>
            <a:ext cx="2111375" cy="70802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latin typeface="+mj-lt"/>
              </a:rPr>
              <a:t>2012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331913" y="2636838"/>
            <a:ext cx="2097087" cy="7080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dirty="0" smtClean="0">
                <a:latin typeface="+mj-lt"/>
              </a:rPr>
              <a:t>2013</a:t>
            </a:r>
            <a:endParaRPr lang="it-IT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tabella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16504929"/>
              </p:ext>
            </p:extLst>
          </p:nvPr>
        </p:nvGraphicFramePr>
        <p:xfrm>
          <a:off x="683568" y="3789040"/>
          <a:ext cx="77724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88"/>
                <a:gridCol w="865212"/>
                <a:gridCol w="862980"/>
                <a:gridCol w="1080120"/>
                <a:gridCol w="864096"/>
                <a:gridCol w="1079004"/>
                <a:gridCol w="971550"/>
                <a:gridCol w="9715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Perdita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N°</a:t>
                      </a:r>
                    </a:p>
                    <a:p>
                      <a:r>
                        <a:rPr lang="it-IT" dirty="0" smtClean="0"/>
                        <a:t>PV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</a:p>
                    <a:p>
                      <a:r>
                        <a:rPr lang="it-IT" dirty="0" smtClean="0"/>
                        <a:t>TC elettivo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 </a:t>
                      </a:r>
                    </a:p>
                    <a:p>
                      <a:r>
                        <a:rPr lang="it-IT" dirty="0" smtClean="0"/>
                        <a:t>TC urgente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&lt;=500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2499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447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3246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501-800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801-1500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&gt;1500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59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519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348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3753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Titolo 1"/>
          <p:cNvSpPr txBox="1">
            <a:spLocks noGrp="1"/>
          </p:cNvSpPr>
          <p:nvPr>
            <p:ph type="title"/>
          </p:nvPr>
        </p:nvSpPr>
        <p:spPr bwMode="auto">
          <a:xfrm>
            <a:off x="1835696" y="188640"/>
            <a:ext cx="5112568" cy="10801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 dirty="0" smtClean="0">
                <a:latin typeface="Calibri" pitchFamily="34" charset="0"/>
              </a:rPr>
              <a:t/>
            </a:r>
            <a:br>
              <a:rPr lang="it-IT" sz="4000" b="1" dirty="0" smtClean="0">
                <a:latin typeface="Calibri" pitchFamily="34" charset="0"/>
              </a:rPr>
            </a:br>
            <a:r>
              <a:rPr lang="it-IT" sz="4000" b="1" dirty="0">
                <a:latin typeface="Calibri" pitchFamily="34" charset="0"/>
              </a:rPr>
              <a:t/>
            </a:r>
            <a:br>
              <a:rPr lang="it-IT" sz="4000" b="1" dirty="0">
                <a:latin typeface="Calibri" pitchFamily="34" charset="0"/>
              </a:rPr>
            </a:br>
            <a:r>
              <a:rPr lang="it-IT" sz="4000" b="1" dirty="0" smtClean="0">
                <a:latin typeface="Calibri" pitchFamily="34" charset="0"/>
              </a:rPr>
              <a:t/>
            </a:r>
            <a:br>
              <a:rPr lang="it-IT" sz="4000" b="1" dirty="0" smtClean="0">
                <a:latin typeface="Calibri" pitchFamily="34" charset="0"/>
              </a:rPr>
            </a:br>
            <a:r>
              <a:rPr lang="it-IT" sz="4000" b="1" dirty="0" smtClean="0">
                <a:latin typeface="Calibri" pitchFamily="34" charset="0"/>
              </a:rPr>
              <a:t>PERDITA EMATICA</a:t>
            </a:r>
            <a:endParaRPr lang="it-IT" sz="40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24379"/>
              </p:ext>
            </p:extLst>
          </p:nvPr>
        </p:nvGraphicFramePr>
        <p:xfrm>
          <a:off x="1524000" y="139700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50668">
                <a:tc>
                  <a:txBody>
                    <a:bodyPr/>
                    <a:lstStyle/>
                    <a:p>
                      <a:r>
                        <a:rPr lang="it-IT" dirty="0" smtClean="0"/>
                        <a:t>Perdita ematica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r>
                        <a:rPr lang="it-IT" dirty="0" smtClean="0"/>
                        <a:t>&lt;=500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r>
                        <a:rPr lang="it-IT" dirty="0" smtClean="0"/>
                        <a:t>501-800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r>
                        <a:rPr lang="it-IT" dirty="0" smtClean="0"/>
                        <a:t>801-1500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r>
                        <a:rPr lang="it-IT" dirty="0" smtClean="0"/>
                        <a:t>&gt;1500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3753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60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51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48904"/>
              </p:ext>
            </p:extLst>
          </p:nvPr>
        </p:nvGraphicFramePr>
        <p:xfrm>
          <a:off x="4932040" y="1196752"/>
          <a:ext cx="3960119" cy="547267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970089"/>
                <a:gridCol w="99003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DIPNI con emorragia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a.p.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Emorragia</a:t>
                      </a:r>
                      <a:r>
                        <a:rPr lang="it-I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p.p.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risolta</a:t>
                      </a:r>
                      <a:r>
                        <a:rPr lang="it-I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con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tamponamento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/>
                </a:tc>
              </a:tr>
              <a:tr h="68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Emorragia</a:t>
                      </a:r>
                      <a:r>
                        <a:rPr lang="it-I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p.p.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risolta</a:t>
                      </a:r>
                      <a:r>
                        <a:rPr lang="it-I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con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tamponamento+Bakri</a:t>
                      </a:r>
                      <a:endParaRPr lang="it-I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Tamponamento+Embolizzazione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it-IT" dirty="0" smtClean="0"/>
                        <a:t>Rottura</a:t>
                      </a:r>
                      <a:r>
                        <a:rPr lang="it-IT" baseline="0" dirty="0" smtClean="0"/>
                        <a:t> utero</a:t>
                      </a:r>
                      <a:endParaRPr lang="it-IT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Demolitore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Distocia spalla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(manovre int.  N°4)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Prolasso funicolo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Decelerazione prolungata/Codice Rosso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 /  parti 3735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" name="Segnaposto contenuto 8"/>
          <p:cNvGraphicFramePr>
            <a:graphicFrameLocks noGrp="1"/>
          </p:cNvGraphicFramePr>
          <p:nvPr>
            <p:ph sz="half" idx="1"/>
          </p:nvPr>
        </p:nvGraphicFramePr>
        <p:xfrm>
          <a:off x="381000" y="1905000"/>
          <a:ext cx="3810000" cy="2122806"/>
        </p:xfrm>
        <a:graphic>
          <a:graphicData uri="http://schemas.openxmlformats.org/drawingml/2006/table">
            <a:tbl>
              <a:tblPr/>
              <a:tblGrid>
                <a:gridCol w="2362200"/>
                <a:gridCol w="685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Atonia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Ritenzione materiale 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amniocoriale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(RCU)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Ematoma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</a:tbl>
          </a:graphicData>
        </a:graphic>
      </p:graphicFrame>
      <p:sp>
        <p:nvSpPr>
          <p:cNvPr id="69705" name="CasellaDiTesto 12"/>
          <p:cNvSpPr txBox="1">
            <a:spLocks noChangeArrowheads="1"/>
          </p:cNvSpPr>
          <p:nvPr/>
        </p:nvSpPr>
        <p:spPr bwMode="auto">
          <a:xfrm>
            <a:off x="0" y="1196752"/>
            <a:ext cx="4767263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3200" dirty="0">
                <a:latin typeface="+mj-lt"/>
              </a:rPr>
              <a:t>Complicanze post-</a:t>
            </a:r>
            <a:r>
              <a:rPr lang="it-IT" sz="3200" dirty="0" err="1">
                <a:latin typeface="+mj-lt"/>
              </a:rPr>
              <a:t>partum</a:t>
            </a:r>
            <a:endParaRPr lang="it-IT" sz="3200" dirty="0">
              <a:latin typeface="+mj-lt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474663" y="5181600"/>
          <a:ext cx="3810000" cy="1482726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Numero</a:t>
                      </a:r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10800000" scaled="1"/>
                    </a:gra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</a:tbl>
          </a:graphicData>
        </a:graphic>
      </p:graphicFrame>
      <p:sp>
        <p:nvSpPr>
          <p:cNvPr id="85075" name="Titolo 1"/>
          <p:cNvSpPr txBox="1">
            <a:spLocks/>
          </p:cNvSpPr>
          <p:nvPr/>
        </p:nvSpPr>
        <p:spPr bwMode="auto">
          <a:xfrm>
            <a:off x="755576" y="188640"/>
            <a:ext cx="7560196" cy="935831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EMERGENZE</a:t>
            </a: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 IN SALA PARTO</a:t>
            </a:r>
          </a:p>
          <a:p>
            <a:pPr algn="ctr">
              <a:lnSpc>
                <a:spcPct val="7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CasellaDiTesto 12"/>
          <p:cNvSpPr txBox="1">
            <a:spLocks noChangeArrowheads="1"/>
          </p:cNvSpPr>
          <p:nvPr/>
        </p:nvSpPr>
        <p:spPr bwMode="auto">
          <a:xfrm>
            <a:off x="900113" y="4284663"/>
            <a:ext cx="3024187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3200" dirty="0">
                <a:latin typeface="+mj-lt"/>
              </a:rPr>
              <a:t>Emotrasfusione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half" idx="1"/>
          </p:nvPr>
        </p:nvGraphicFramePr>
        <p:xfrm>
          <a:off x="250825" y="2816225"/>
          <a:ext cx="32004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092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ore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7-12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13-24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&gt;24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075" name="Grafico 5"/>
          <p:cNvGraphicFramePr>
            <a:graphicFrameLocks/>
          </p:cNvGraphicFramePr>
          <p:nvPr/>
        </p:nvGraphicFramePr>
        <p:xfrm>
          <a:off x="3729038" y="2082800"/>
          <a:ext cx="5286375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r:id="rId3" imgW="5285690" imgH="3987130" progId="Excel.Sheet.8">
                  <p:embed/>
                </p:oleObj>
              </mc:Choice>
              <mc:Fallback>
                <p:oleObj r:id="rId3" imgW="5285690" imgH="3987130" progId="Excel.Sheet.8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2082800"/>
                        <a:ext cx="5286375" cy="398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6" name="Titolo 1"/>
          <p:cNvSpPr txBox="1">
            <a:spLocks/>
          </p:cNvSpPr>
          <p:nvPr/>
        </p:nvSpPr>
        <p:spPr bwMode="auto">
          <a:xfrm>
            <a:off x="755650" y="836613"/>
            <a:ext cx="7704138" cy="10795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>
                <a:solidFill>
                  <a:schemeClr val="tx2"/>
                </a:solidFill>
                <a:latin typeface="Calibri" pitchFamily="34" charset="0"/>
              </a:rPr>
              <a:t>PUERPERA IN OSSERVAZIONE</a:t>
            </a:r>
          </a:p>
          <a:p>
            <a:pPr algn="ctr">
              <a:lnSpc>
                <a:spcPct val="70000"/>
              </a:lnSpc>
            </a:pPr>
            <a:r>
              <a:rPr lang="it-IT" sz="4000" b="1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it-IT" sz="24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2" name="Group 58"/>
          <p:cNvGraphicFramePr>
            <a:graphicFrameLocks noGrp="1"/>
          </p:cNvGraphicFramePr>
          <p:nvPr>
            <p:ph sz="half" idx="1"/>
          </p:nvPr>
        </p:nvGraphicFramePr>
        <p:xfrm>
          <a:off x="179512" y="1196752"/>
          <a:ext cx="2209800" cy="5619750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762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N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9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38.9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127" name="Grafico 3"/>
          <p:cNvGraphicFramePr>
            <a:graphicFrameLocks/>
          </p:cNvGraphicFramePr>
          <p:nvPr/>
        </p:nvGraphicFramePr>
        <p:xfrm>
          <a:off x="2311400" y="1092200"/>
          <a:ext cx="68834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3" r:id="rId4" imgW="6882981" imgH="5816088" progId="Excel.Sheet.8">
                  <p:embed/>
                </p:oleObj>
              </mc:Choice>
              <mc:Fallback>
                <p:oleObj r:id="rId4" imgW="6882981" imgH="5816088" progId="Excel.Sheet.8">
                  <p:embed/>
                  <p:pic>
                    <p:nvPicPr>
                      <p:cNvPr id="0" name="Picture 6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092200"/>
                        <a:ext cx="6883400" cy="581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8" name="Titolo 1"/>
          <p:cNvSpPr txBox="1">
            <a:spLocks/>
          </p:cNvSpPr>
          <p:nvPr/>
        </p:nvSpPr>
        <p:spPr bwMode="auto">
          <a:xfrm>
            <a:off x="539552" y="0"/>
            <a:ext cx="7848600" cy="1152525"/>
          </a:xfrm>
          <a:prstGeom prst="rect">
            <a:avLst/>
          </a:prstGeom>
          <a:solidFill>
            <a:srgbClr val="83C934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PARTOANALGESIA</a:t>
            </a:r>
          </a:p>
          <a:p>
            <a:pPr algn="ctr">
              <a:lnSpc>
                <a:spcPct val="50000"/>
              </a:lnSpc>
            </a:pPr>
            <a:endParaRPr lang="it-IT" sz="32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it-IT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3600" b="1" dirty="0" smtClean="0">
                <a:solidFill>
                  <a:schemeClr val="tx2"/>
                </a:solidFill>
                <a:latin typeface="Calibri" pitchFamily="34" charset="0"/>
              </a:rPr>
              <a:t>2000-2013</a:t>
            </a:r>
            <a:endParaRPr lang="it-IT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75656"/>
          </a:xfrm>
          <a:gradFill>
            <a:gsLst>
              <a:gs pos="5000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b="1" dirty="0" smtClean="0"/>
              <a:t>DATI GENERALI</a:t>
            </a:r>
            <a:endParaRPr lang="it-IT" b="1" dirty="0"/>
          </a:p>
        </p:txBody>
      </p:sp>
      <p:pic>
        <p:nvPicPr>
          <p:cNvPr id="129026" name="Picture 2" descr="C:\Users\Roberto\Desktop\IMG_102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70"/>
          <a:stretch>
            <a:fillRect/>
          </a:stretch>
        </p:blipFill>
        <p:spPr bwMode="auto">
          <a:xfrm>
            <a:off x="1281529" y="1935163"/>
            <a:ext cx="6580942" cy="4158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91059"/>
              </p:ext>
            </p:extLst>
          </p:nvPr>
        </p:nvGraphicFramePr>
        <p:xfrm>
          <a:off x="179388" y="4365625"/>
          <a:ext cx="3240484" cy="1872209"/>
        </p:xfrm>
        <a:graphic>
          <a:graphicData uri="http://schemas.openxmlformats.org/drawingml/2006/table">
            <a:tbl>
              <a:tblPr/>
              <a:tblGrid>
                <a:gridCol w="1584300"/>
                <a:gridCol w="864096"/>
                <a:gridCol w="792088"/>
              </a:tblGrid>
              <a:tr h="37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parto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Eutocico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>
                        <a:alpha val="20000"/>
                      </a:srgbClr>
                    </a:solidFill>
                  </a:tcPr>
                </a:tc>
              </a:tr>
              <a:tr h="37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>
                        <a:alpha val="20000"/>
                      </a:srgbClr>
                    </a:solidFill>
                  </a:tcPr>
                </a:tc>
              </a:tr>
              <a:tr h="37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4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07782"/>
              </p:ext>
            </p:extLst>
          </p:nvPr>
        </p:nvGraphicFramePr>
        <p:xfrm>
          <a:off x="539750" y="1700213"/>
          <a:ext cx="2880122" cy="1872208"/>
        </p:xfrm>
        <a:graphic>
          <a:graphicData uri="http://schemas.openxmlformats.org/drawingml/2006/table">
            <a:tbl>
              <a:tblPr/>
              <a:tblGrid>
                <a:gridCol w="1269141"/>
                <a:gridCol w="930703"/>
                <a:gridCol w="680278"/>
              </a:tblGrid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Analgesia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38.9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>
                        <a:alpha val="20000"/>
                      </a:srgb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61.1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62045"/>
              </p:ext>
            </p:extLst>
          </p:nvPr>
        </p:nvGraphicFramePr>
        <p:xfrm>
          <a:off x="5029200" y="1700213"/>
          <a:ext cx="3071192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9658"/>
                <a:gridCol w="757438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Parità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Nullipara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822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Pluripara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Pre-tc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167" name="Text Box 62"/>
          <p:cNvSpPr txBox="1">
            <a:spLocks noChangeArrowheads="1"/>
          </p:cNvSpPr>
          <p:nvPr/>
        </p:nvSpPr>
        <p:spPr bwMode="auto">
          <a:xfrm>
            <a:off x="4724400" y="5622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**  parti vaginali nullipare</a:t>
            </a:r>
          </a:p>
        </p:txBody>
      </p:sp>
      <p:sp>
        <p:nvSpPr>
          <p:cNvPr id="90168" name="Text Box 63"/>
          <p:cNvSpPr txBox="1">
            <a:spLocks noChangeArrowheads="1"/>
          </p:cNvSpPr>
          <p:nvPr/>
        </p:nvSpPr>
        <p:spPr bwMode="auto">
          <a:xfrm>
            <a:off x="6156325" y="51816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/>
              <a:t>*</a:t>
            </a:r>
          </a:p>
        </p:txBody>
      </p:sp>
      <p:sp>
        <p:nvSpPr>
          <p:cNvPr id="90169" name="Text Box 64"/>
          <p:cNvSpPr txBox="1">
            <a:spLocks noChangeArrowheads="1"/>
          </p:cNvSpPr>
          <p:nvPr/>
        </p:nvSpPr>
        <p:spPr bwMode="auto">
          <a:xfrm>
            <a:off x="6019800" y="5181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**</a:t>
            </a:r>
          </a:p>
        </p:txBody>
      </p:sp>
      <p:pic>
        <p:nvPicPr>
          <p:cNvPr id="90170" name="Picture 1"/>
          <p:cNvPicPr>
            <a:picLocks noChangeAspect="1" noChangeArrowheads="1"/>
          </p:cNvPicPr>
          <p:nvPr/>
        </p:nvPicPr>
        <p:blipFill>
          <a:blip r:embed="rId3" cstate="print"/>
          <a:srcRect l="7031" t="19203" r="43164" b="60625"/>
          <a:stretch>
            <a:fillRect/>
          </a:stretch>
        </p:blipFill>
        <p:spPr bwMode="auto">
          <a:xfrm>
            <a:off x="4143375" y="4071938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6786563" y="4286250"/>
            <a:ext cx="1500187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172" name="Titolo 1"/>
          <p:cNvSpPr txBox="1">
            <a:spLocks/>
          </p:cNvSpPr>
          <p:nvPr/>
        </p:nvSpPr>
        <p:spPr bwMode="auto">
          <a:xfrm>
            <a:off x="539750" y="260350"/>
            <a:ext cx="7848600" cy="1152525"/>
          </a:xfrm>
          <a:prstGeom prst="rect">
            <a:avLst/>
          </a:prstGeom>
          <a:solidFill>
            <a:srgbClr val="83C934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 dirty="0" smtClean="0">
                <a:solidFill>
                  <a:schemeClr val="tx2"/>
                </a:solidFill>
                <a:latin typeface="Calibri" pitchFamily="34" charset="0"/>
              </a:rPr>
              <a:t>PARTO ANALGESIA </a:t>
            </a: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algn="ctr">
              <a:lnSpc>
                <a:spcPct val="50000"/>
              </a:lnSpc>
            </a:pPr>
            <a:endParaRPr lang="it-IT" sz="32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it-IT" sz="3600" b="1" dirty="0">
                <a:solidFill>
                  <a:schemeClr val="tx2"/>
                </a:solidFill>
                <a:latin typeface="Calibri" pitchFamily="34" charset="0"/>
              </a:rPr>
              <a:t> TIPO PARTO </a:t>
            </a:r>
            <a:r>
              <a:rPr lang="it-IT" sz="3600" b="1" dirty="0" smtClean="0">
                <a:solidFill>
                  <a:schemeClr val="tx2"/>
                </a:solidFill>
                <a:latin typeface="Calibri" pitchFamily="34" charset="0"/>
              </a:rPr>
              <a:t>E </a:t>
            </a:r>
            <a:r>
              <a:rPr lang="it-IT" sz="3600" b="1" dirty="0">
                <a:solidFill>
                  <a:schemeClr val="tx2"/>
                </a:solidFill>
                <a:latin typeface="Calibri" pitchFamily="34" charset="0"/>
              </a:rPr>
              <a:t>PARITA’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INIZIO PARTO ANALGESIA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egnaposto tabella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63352372"/>
              </p:ext>
            </p:extLst>
          </p:nvPr>
        </p:nvGraphicFramePr>
        <p:xfrm>
          <a:off x="251520" y="1484784"/>
          <a:ext cx="374441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80120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Dilatazione 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3 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45.4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4 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19.4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16.5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cm. 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Segnaposto tabell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05793"/>
              </p:ext>
            </p:extLst>
          </p:nvPr>
        </p:nvGraphicFramePr>
        <p:xfrm>
          <a:off x="4211960" y="1484784"/>
          <a:ext cx="374441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80120"/>
                <a:gridCol w="936104"/>
              </a:tblGrid>
              <a:tr h="307216">
                <a:tc>
                  <a:txBody>
                    <a:bodyPr/>
                    <a:lstStyle/>
                    <a:p>
                      <a:r>
                        <a:rPr lang="it-IT" dirty="0" smtClean="0"/>
                        <a:t>Iperpiressia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2836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2886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Segnaposto tabell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12143"/>
              </p:ext>
            </p:extLst>
          </p:nvPr>
        </p:nvGraphicFramePr>
        <p:xfrm>
          <a:off x="4211960" y="3140968"/>
          <a:ext cx="37444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80120"/>
                <a:gridCol w="936104"/>
              </a:tblGrid>
              <a:tr h="307216">
                <a:tc>
                  <a:txBody>
                    <a:bodyPr/>
                    <a:lstStyle/>
                    <a:p>
                      <a:r>
                        <a:rPr lang="it-IT" dirty="0" smtClean="0"/>
                        <a:t>Analgesia e</a:t>
                      </a:r>
                    </a:p>
                    <a:p>
                      <a:r>
                        <a:rPr lang="it-IT" baseline="0" dirty="0" smtClean="0"/>
                        <a:t>Iperpiressia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Segnaposto tabell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38847"/>
              </p:ext>
            </p:extLst>
          </p:nvPr>
        </p:nvGraphicFramePr>
        <p:xfrm>
          <a:off x="4211960" y="5157192"/>
          <a:ext cx="374441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864096"/>
                <a:gridCol w="432048"/>
              </a:tblGrid>
              <a:tr h="307216">
                <a:tc>
                  <a:txBody>
                    <a:bodyPr/>
                    <a:lstStyle/>
                    <a:p>
                      <a:r>
                        <a:rPr lang="it-IT" dirty="0" smtClean="0"/>
                        <a:t>Puntura</a:t>
                      </a:r>
                      <a:r>
                        <a:rPr lang="it-IT" baseline="0" dirty="0" smtClean="0"/>
                        <a:t> Dura Madre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1246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539750" y="116632"/>
            <a:ext cx="7848600" cy="1008113"/>
          </a:xfrm>
          <a:prstGeom prst="rect">
            <a:avLst/>
          </a:prstGeom>
          <a:solidFill>
            <a:srgbClr val="83C934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4000" b="1" dirty="0" smtClean="0">
                <a:solidFill>
                  <a:schemeClr val="tx2"/>
                </a:solidFill>
                <a:latin typeface="Calibri" pitchFamily="34" charset="0"/>
              </a:rPr>
              <a:t>Tempi del travaglio e parto analgesia</a:t>
            </a:r>
            <a:endParaRPr lang="it-IT" sz="36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it-IT" sz="3600" b="1" dirty="0" smtClean="0">
                <a:solidFill>
                  <a:schemeClr val="tx2"/>
                </a:solidFill>
                <a:latin typeface="Calibri" pitchFamily="34" charset="0"/>
              </a:rPr>
              <a:t>I° STADIO</a:t>
            </a:r>
            <a:endParaRPr lang="it-IT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45333"/>
              </p:ext>
            </p:extLst>
          </p:nvPr>
        </p:nvGraphicFramePr>
        <p:xfrm>
          <a:off x="539750" y="1268760"/>
          <a:ext cx="42001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792088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I° Stadio durata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Fino a 2 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598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20,7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≥2-6</a:t>
                      </a:r>
                      <a:r>
                        <a:rPr lang="it-IT" baseline="0" dirty="0" smtClean="0"/>
                        <a:t> 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1953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67,7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≥6-12h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331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11,4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&gt;12h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18408"/>
              </p:ext>
            </p:extLst>
          </p:nvPr>
        </p:nvGraphicFramePr>
        <p:xfrm>
          <a:off x="539751" y="3645024"/>
          <a:ext cx="648052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00"/>
                <a:gridCol w="1608153"/>
                <a:gridCol w="720080"/>
                <a:gridCol w="1656184"/>
                <a:gridCol w="93610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I° Stadio durata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Analgesia 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Analgesia 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Fino a 2 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31,1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≥2-6</a:t>
                      </a:r>
                      <a:r>
                        <a:rPr lang="it-IT" baseline="0" dirty="0" smtClean="0"/>
                        <a:t> 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685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54,4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62,0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≥6-12h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479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38,1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6,7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&gt;12h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1258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539750" y="116632"/>
            <a:ext cx="7848600" cy="720081"/>
          </a:xfrm>
          <a:prstGeom prst="rect">
            <a:avLst/>
          </a:prstGeom>
          <a:solidFill>
            <a:srgbClr val="83C934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it-IT" sz="2800" b="1" dirty="0" smtClean="0">
                <a:solidFill>
                  <a:schemeClr val="tx2"/>
                </a:solidFill>
                <a:latin typeface="Calibri" pitchFamily="34" charset="0"/>
              </a:rPr>
              <a:t>Tempi del travaglio e parto analgesia</a:t>
            </a:r>
            <a:endParaRPr lang="it-IT" sz="28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it-IT" sz="2800" b="1" dirty="0" smtClean="0">
                <a:solidFill>
                  <a:schemeClr val="tx2"/>
                </a:solidFill>
                <a:latin typeface="Calibri" pitchFamily="34" charset="0"/>
              </a:rPr>
              <a:t>II° STADIO</a:t>
            </a:r>
            <a:endParaRPr lang="it-IT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83859"/>
              </p:ext>
            </p:extLst>
          </p:nvPr>
        </p:nvGraphicFramePr>
        <p:xfrm>
          <a:off x="539750" y="980728"/>
          <a:ext cx="42001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792088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II° Stadio durata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Fino a 30’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52,7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31-60’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947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32,8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61-90’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294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10,2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91-120’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&gt;120’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73278"/>
              </p:ext>
            </p:extLst>
          </p:nvPr>
        </p:nvGraphicFramePr>
        <p:xfrm>
          <a:off x="539750" y="3717032"/>
          <a:ext cx="648052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00"/>
                <a:gridCol w="1608153"/>
                <a:gridCol w="720080"/>
                <a:gridCol w="1656184"/>
                <a:gridCol w="936105"/>
              </a:tblGrid>
              <a:tr h="492251">
                <a:tc>
                  <a:txBody>
                    <a:bodyPr/>
                    <a:lstStyle/>
                    <a:p>
                      <a:r>
                        <a:rPr lang="it-IT" dirty="0" smtClean="0"/>
                        <a:t>II° Stadio durata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Analgesia 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Analgesia 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it-IT" dirty="0" smtClean="0"/>
                        <a:t>Fino a 30’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it-IT" dirty="0" smtClean="0"/>
                        <a:t>31-60’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685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54,4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it-IT" dirty="0" smtClean="0"/>
                        <a:t>61-90’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479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38,1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it-IT" dirty="0" smtClean="0"/>
                        <a:t>91-120’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it-IT" dirty="0" smtClean="0"/>
                        <a:t>&gt;120’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1258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4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79388" y="1946275"/>
          <a:ext cx="3168476" cy="1483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4727"/>
                <a:gridCol w="961661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Sesso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Femminile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1788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Maschile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3788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499992" y="4509120"/>
          <a:ext cx="3741191" cy="200809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24967"/>
                <a:gridCol w="1152128"/>
                <a:gridCol w="864096"/>
              </a:tblGrid>
              <a:tr h="45720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Filiazione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58"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Legittima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2650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Naturale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1083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Ignoti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3735</a:t>
                      </a:r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6842" name="Picture 2" descr="http://t3.gstatic.com/images?q=tbn:ANd9GcSEzU4RC17emXAFmO7L6atxJpFqciT23zsfpzGiZK-P-fVGtl6a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836613"/>
            <a:ext cx="2579688" cy="2808287"/>
          </a:xfrm>
          <a:prstGeom prst="rect">
            <a:avLst/>
          </a:prstGeom>
          <a:noFill/>
          <a:ln w="57150" cmpd="sng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6843" name="Picture 4" descr="http://t2.gstatic.com/images?q=tbn:ANd9GcQq_ZNsg6FvkHBgVCNId5vBpQZ7MknpjOGKL6yDsKRe6564eS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73525"/>
            <a:ext cx="3190875" cy="2379663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2198" name="CasellaDiTesto 7"/>
          <p:cNvSpPr txBox="1">
            <a:spLocks noChangeArrowheads="1"/>
          </p:cNvSpPr>
          <p:nvPr/>
        </p:nvSpPr>
        <p:spPr bwMode="auto">
          <a:xfrm>
            <a:off x="6557963" y="1196975"/>
            <a:ext cx="677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maschio</a:t>
            </a:r>
          </a:p>
        </p:txBody>
      </p:sp>
      <p:sp>
        <p:nvSpPr>
          <p:cNvPr id="92199" name="CasellaDiTesto 8"/>
          <p:cNvSpPr txBox="1">
            <a:spLocks noChangeArrowheads="1"/>
          </p:cNvSpPr>
          <p:nvPr/>
        </p:nvSpPr>
        <p:spPr bwMode="auto">
          <a:xfrm>
            <a:off x="304800" y="4551363"/>
            <a:ext cx="687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femmina</a:t>
            </a:r>
          </a:p>
        </p:txBody>
      </p:sp>
      <p:sp>
        <p:nvSpPr>
          <p:cNvPr id="92200" name="Titolo 1"/>
          <p:cNvSpPr txBox="1">
            <a:spLocks/>
          </p:cNvSpPr>
          <p:nvPr/>
        </p:nvSpPr>
        <p:spPr bwMode="auto">
          <a:xfrm>
            <a:off x="611188" y="765175"/>
            <a:ext cx="4465637" cy="792163"/>
          </a:xfrm>
          <a:prstGeom prst="rect">
            <a:avLst/>
          </a:prstGeom>
          <a:solidFill>
            <a:srgbClr val="66DBFF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2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IL NEONATO</a:t>
            </a:r>
            <a:endParaRPr lang="it-IT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95138"/>
              </p:ext>
            </p:extLst>
          </p:nvPr>
        </p:nvGraphicFramePr>
        <p:xfrm>
          <a:off x="251520" y="1628800"/>
          <a:ext cx="3810000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1000"/>
                <a:gridCol w="10922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Assistenza  neonato</a:t>
                      </a:r>
                      <a:endParaRPr lang="it-I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Nido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3528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Patologia Neonatale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3788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004049" y="1268758"/>
          <a:ext cx="3911103" cy="1901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03701"/>
                <a:gridCol w="1303701"/>
                <a:gridCol w="1303701"/>
              </a:tblGrid>
              <a:tr h="380296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Apgar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5’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&lt; 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&gt; 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3548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96.3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3685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87409"/>
              </p:ext>
            </p:extLst>
          </p:nvPr>
        </p:nvGraphicFramePr>
        <p:xfrm>
          <a:off x="179388" y="4437063"/>
          <a:ext cx="4536504" cy="185820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04380"/>
                <a:gridCol w="1152128"/>
                <a:gridCol w="1079996"/>
              </a:tblGrid>
              <a:tr h="648121"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Contatto pelle a pelle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336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2664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6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1124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6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3788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004048" y="3429000"/>
          <a:ext cx="3960440" cy="345804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04967"/>
                <a:gridCol w="1135325"/>
                <a:gridCol w="1320148"/>
              </a:tblGrid>
              <a:tr h="53196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Peso neonato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0-499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500-999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1000-1499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1500-2499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2500-3999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3088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86.3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4000-4499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5.0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&gt;4500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3580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274" name="Titolo 1"/>
          <p:cNvSpPr txBox="1">
            <a:spLocks/>
          </p:cNvSpPr>
          <p:nvPr/>
        </p:nvSpPr>
        <p:spPr bwMode="auto">
          <a:xfrm>
            <a:off x="2483768" y="188640"/>
            <a:ext cx="4464050" cy="792163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2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IL NEONATO</a:t>
            </a:r>
            <a:endParaRPr lang="it-IT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Sg1VNelyCX8elsbHn4RjOCjb0W71orAXRGHO9G0oLVi1wbXF2n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56384" cy="3212976"/>
          </a:xfrm>
          <a:prstGeom prst="rect">
            <a:avLst/>
          </a:prstGeom>
          <a:noFill/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36212"/>
              </p:ext>
            </p:extLst>
          </p:nvPr>
        </p:nvGraphicFramePr>
        <p:xfrm>
          <a:off x="0" y="5206374"/>
          <a:ext cx="5112567" cy="165162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43334"/>
                <a:gridCol w="1253713"/>
                <a:gridCol w="161552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CONTATTO PELLE A PELLE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N°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Percentuale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E5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2799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33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936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 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3735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202754" name="Picture 2" descr="C:\Users\Roberto\Documents\Bruna\Foto\Attacco pelle a pelle\IMG_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2618910"/>
          </a:xfrm>
          <a:prstGeom prst="rect">
            <a:avLst/>
          </a:prstGeom>
          <a:noFill/>
        </p:spPr>
      </p:pic>
      <p:pic>
        <p:nvPicPr>
          <p:cNvPr id="202755" name="Picture 3" descr="C:\Users\Roberto\Documents\Bruna\Foto\Attacco pelle a pelle\IMG_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3707904" cy="2780928"/>
          </a:xfrm>
          <a:prstGeom prst="rect">
            <a:avLst/>
          </a:prstGeom>
          <a:noFill/>
        </p:spPr>
      </p:pic>
      <p:pic>
        <p:nvPicPr>
          <p:cNvPr id="202756" name="Picture 4" descr="C:\Users\Roberto\Documents\Bruna\Foto\Attacco pelle a pelle\IMG_0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348880"/>
            <a:ext cx="2771800" cy="2078850"/>
          </a:xfrm>
          <a:prstGeom prst="rect">
            <a:avLst/>
          </a:prstGeom>
          <a:noFill/>
        </p:spPr>
      </p:pic>
      <p:pic>
        <p:nvPicPr>
          <p:cNvPr id="202757" name="Picture 5" descr="C:\Users\Roberto\Documents\Bruna\Foto\Attacco pelle a pelle\IMG_0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0"/>
            <a:ext cx="3240360" cy="2430270"/>
          </a:xfrm>
          <a:prstGeom prst="rect">
            <a:avLst/>
          </a:prstGeom>
          <a:noFill/>
        </p:spPr>
      </p:pic>
      <p:sp>
        <p:nvSpPr>
          <p:cNvPr id="8" name="Esplosione 2 7"/>
          <p:cNvSpPr/>
          <p:nvPr/>
        </p:nvSpPr>
        <p:spPr>
          <a:xfrm>
            <a:off x="0" y="2996952"/>
            <a:ext cx="3707904" cy="2376264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papa’</a:t>
            </a:r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contatto pelle a pelle </a:t>
            </a:r>
            <a:endParaRPr lang="it-IT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umetto 1 8"/>
          <p:cNvSpPr/>
          <p:nvPr/>
        </p:nvSpPr>
        <p:spPr>
          <a:xfrm>
            <a:off x="5724128" y="5373216"/>
            <a:ext cx="3419872" cy="1044696"/>
          </a:xfrm>
          <a:prstGeom prst="wedgeRectCallout">
            <a:avLst>
              <a:gd name="adj1" fmla="val -20833"/>
              <a:gd name="adj2" fmla="val 1002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OSTETRICHE  E INFERMIERE SI IMPEGNANO PERCHE’ AVVENGA SEMPRE</a:t>
            </a:r>
            <a:endParaRPr lang="it-IT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0"/>
            <a:ext cx="6912768" cy="2016125"/>
          </a:xfrm>
          <a:prstGeom prst="rect">
            <a:avLst/>
          </a:prstGeom>
          <a:solidFill>
            <a:srgbClr val="FF0000"/>
          </a:solidFill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 smtClean="0">
                <a:solidFill>
                  <a:schemeClr val="bg1"/>
                </a:solidFill>
              </a:rPr>
              <a:t>PRONTO SOCCORSO</a:t>
            </a:r>
          </a:p>
          <a:p>
            <a:pPr algn="ctr" eaLnBrk="1" hangingPunct="1">
              <a:defRPr/>
            </a:pPr>
            <a:r>
              <a:rPr lang="en-GB" sz="4000" b="1" dirty="0" smtClean="0">
                <a:solidFill>
                  <a:schemeClr val="bg1"/>
                </a:solidFill>
              </a:rPr>
              <a:t>OSTETRICO-GINECOLOGICO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GB" sz="2800" b="1" dirty="0" smtClean="0"/>
              <a:t> </a:t>
            </a:r>
            <a:endParaRPr lang="en-US" sz="2800" b="1" dirty="0" smtClean="0"/>
          </a:p>
        </p:txBody>
      </p:sp>
      <p:pic>
        <p:nvPicPr>
          <p:cNvPr id="193537" name="Picture 1" descr="C:\Users\Roberto\Documents\Bruna\Foto\FOTO SALA PARTO\IMG_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0928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528" y="1844824"/>
          <a:ext cx="7272808" cy="44337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47518"/>
                <a:gridCol w="923093"/>
                <a:gridCol w="867399"/>
                <a:gridCol w="867399"/>
                <a:gridCol w="867399"/>
              </a:tblGrid>
              <a:tr h="38062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8062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Dimesso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7603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64.5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7407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64.7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62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Dimesso dopo 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O.T.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2.57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62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Dimissione volontaria prima della conclusione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90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Ricovero dopo osservazione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879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704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6.25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Ricovero dopo Pronto soccorso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2763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2787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24.74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62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Rifiuta il ricovero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572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Si allontana prima della conclusione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62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Nessun esito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1.36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11783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11441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295" name="Titolo 1"/>
          <p:cNvSpPr txBox="1">
            <a:spLocks/>
          </p:cNvSpPr>
          <p:nvPr/>
        </p:nvSpPr>
        <p:spPr bwMode="auto">
          <a:xfrm>
            <a:off x="1" y="1"/>
            <a:ext cx="3635895" cy="1628799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2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ACCESSI 11783</a:t>
            </a:r>
          </a:p>
          <a:p>
            <a:pPr algn="ctr">
              <a:lnSpc>
                <a:spcPct val="12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5508105" y="0"/>
            <a:ext cx="3635895" cy="1628799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2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ACCESSI 11441 </a:t>
            </a:r>
          </a:p>
          <a:p>
            <a:pPr algn="ctr">
              <a:lnSpc>
                <a:spcPct val="12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30" name="Group 34"/>
          <p:cNvGraphicFramePr>
            <a:graphicFrameLocks noGrp="1"/>
          </p:cNvGraphicFramePr>
          <p:nvPr/>
        </p:nvGraphicFramePr>
        <p:xfrm>
          <a:off x="179388" y="2492375"/>
          <a:ext cx="4320604" cy="368921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943037"/>
                <a:gridCol w="845534"/>
                <a:gridCol w="844011"/>
                <a:gridCol w="844011"/>
                <a:gridCol w="844011"/>
              </a:tblGrid>
              <a:tr h="592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92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orario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00-08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16.48</a:t>
                      </a:r>
                    </a:p>
                  </a:txBody>
                  <a:tcPr horzOverflow="overflow"/>
                </a:tc>
              </a:tr>
              <a:tr h="50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08-14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33.12</a:t>
                      </a:r>
                    </a:p>
                  </a:txBody>
                  <a:tcPr horzOverflow="overflow"/>
                </a:tc>
              </a:tr>
              <a:tr h="50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33.06</a:t>
                      </a:r>
                    </a:p>
                  </a:txBody>
                  <a:tcPr horzOverflow="overflow"/>
                </a:tc>
              </a:tr>
              <a:tr h="50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17.35</a:t>
                      </a:r>
                    </a:p>
                  </a:txBody>
                  <a:tcPr horzOverflow="overflow"/>
                </a:tc>
              </a:tr>
              <a:tr h="50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11441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8335" name="Object 35"/>
          <p:cNvGraphicFramePr>
            <a:graphicFrameLocks noChangeAspect="1"/>
          </p:cNvGraphicFramePr>
          <p:nvPr/>
        </p:nvGraphicFramePr>
        <p:xfrm>
          <a:off x="5148064" y="1412776"/>
          <a:ext cx="3995936" cy="333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1" r:id="rId4" imgW="5584420" imgH="4663844" progId="Excel.Sheet.8">
                  <p:embed/>
                </p:oleObj>
              </mc:Choice>
              <mc:Fallback>
                <p:oleObj r:id="rId4" imgW="5584420" imgH="4663844" progId="Excel.Sheet.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412776"/>
                        <a:ext cx="3995936" cy="3337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6" name="Titolo 1"/>
          <p:cNvSpPr txBox="1">
            <a:spLocks/>
          </p:cNvSpPr>
          <p:nvPr/>
        </p:nvSpPr>
        <p:spPr bwMode="auto">
          <a:xfrm>
            <a:off x="0" y="0"/>
            <a:ext cx="7488237" cy="792162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ACCESSI PS: FASCE ORARIE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1"/>
          <p:cNvSpPr txBox="1">
            <a:spLocks noChangeArrowheads="1"/>
          </p:cNvSpPr>
          <p:nvPr/>
        </p:nvSpPr>
        <p:spPr bwMode="auto">
          <a:xfrm>
            <a:off x="593725" y="6218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38297"/>
              </p:ext>
            </p:extLst>
          </p:nvPr>
        </p:nvGraphicFramePr>
        <p:xfrm>
          <a:off x="323528" y="908720"/>
          <a:ext cx="4176464" cy="23622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36304"/>
                <a:gridCol w="1440160"/>
              </a:tblGrid>
              <a:tr h="44789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PARTI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NUMERO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SINGOLI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3668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GEMELLARI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81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TRIGEMINI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4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TOTALE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3753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50382"/>
              </p:ext>
            </p:extLst>
          </p:nvPr>
        </p:nvGraphicFramePr>
        <p:xfrm>
          <a:off x="323528" y="3429000"/>
          <a:ext cx="4176464" cy="2362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58043"/>
                <a:gridCol w="1418421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NATI</a:t>
                      </a:r>
                      <a:r>
                        <a:rPr lang="it-IT" baseline="0" dirty="0" smtClean="0">
                          <a:latin typeface="+mj-lt"/>
                        </a:rPr>
                        <a:t>  </a:t>
                      </a:r>
                      <a:endParaRPr lang="it-IT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NUMERO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NATI </a:t>
                      </a:r>
                      <a:r>
                        <a:rPr lang="it-IT" sz="2000" dirty="0" err="1" smtClean="0">
                          <a:latin typeface="+mj-lt"/>
                        </a:rPr>
                        <a:t>VIVI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3788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+mj-lt"/>
                        </a:rPr>
                        <a:t>NATI MORTI  &gt; 22°SETT</a:t>
                      </a:r>
                      <a:endParaRPr lang="it-IT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11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+mj-lt"/>
                        </a:rPr>
                        <a:t>NATI MORTI  ≤  22°SETT.(*) </a:t>
                      </a:r>
                      <a:endParaRPr lang="it-IT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46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TOTALE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+mj-lt"/>
                        </a:rPr>
                        <a:t>3788</a:t>
                      </a:r>
                      <a:endParaRPr lang="it-IT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67" name="CasellaDiTesto 5"/>
          <p:cNvSpPr txBox="1">
            <a:spLocks noChangeArrowheads="1"/>
          </p:cNvSpPr>
          <p:nvPr/>
        </p:nvSpPr>
        <p:spPr bwMode="auto">
          <a:xfrm>
            <a:off x="2500313" y="6215063"/>
            <a:ext cx="4572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/>
              <a:t>(*)  </a:t>
            </a:r>
            <a:r>
              <a:rPr lang="it-IT" sz="1200" dirty="0" smtClean="0"/>
              <a:t>46 </a:t>
            </a:r>
            <a:r>
              <a:rPr lang="it-IT" sz="1200" dirty="0"/>
              <a:t>parti abortivi  ≤  22° sett. </a:t>
            </a:r>
            <a:r>
              <a:rPr lang="it-IT" sz="1200" dirty="0" smtClean="0"/>
              <a:t>   </a:t>
            </a:r>
            <a:endParaRPr lang="it-IT" sz="1200" dirty="0"/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759112893"/>
              </p:ext>
            </p:extLst>
          </p:nvPr>
        </p:nvGraphicFramePr>
        <p:xfrm>
          <a:off x="4572000" y="1340768"/>
          <a:ext cx="42484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Graziella\Pictures\rosa antiviolenz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1929"/>
            <a:ext cx="4464496" cy="2276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8" name="Rettangolo 4"/>
          <p:cNvSpPr>
            <a:spLocks noChangeArrowheads="1"/>
          </p:cNvSpPr>
          <p:nvPr/>
        </p:nvSpPr>
        <p:spPr bwMode="auto">
          <a:xfrm>
            <a:off x="395536" y="2487573"/>
            <a:ext cx="28082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400" i="1" dirty="0">
                <a:latin typeface="+mj-lt"/>
              </a:rPr>
              <a:t>Casi   2008:	 17</a:t>
            </a:r>
          </a:p>
          <a:p>
            <a:pPr eaLnBrk="0" hangingPunct="0">
              <a:defRPr/>
            </a:pPr>
            <a:endParaRPr lang="it-IT" sz="2400" dirty="0">
              <a:latin typeface="+mj-lt"/>
            </a:endParaRPr>
          </a:p>
          <a:p>
            <a:pPr eaLnBrk="0" hangingPunct="0">
              <a:defRPr/>
            </a:pPr>
            <a:r>
              <a:rPr lang="it-IT" sz="2400" i="1" dirty="0">
                <a:latin typeface="+mj-lt"/>
              </a:rPr>
              <a:t>Casi   2009</a:t>
            </a:r>
            <a:r>
              <a:rPr lang="it-IT" sz="2400" dirty="0">
                <a:latin typeface="+mj-lt"/>
              </a:rPr>
              <a:t>:	20</a:t>
            </a:r>
          </a:p>
          <a:p>
            <a:pPr eaLnBrk="0" hangingPunct="0">
              <a:defRPr/>
            </a:pPr>
            <a:endParaRPr lang="it-IT" sz="2400" dirty="0">
              <a:latin typeface="+mj-lt"/>
            </a:endParaRPr>
          </a:p>
          <a:p>
            <a:pPr eaLnBrk="0" hangingPunct="0">
              <a:defRPr/>
            </a:pPr>
            <a:r>
              <a:rPr lang="it-IT" sz="2400" i="1" dirty="0">
                <a:latin typeface="+mj-lt"/>
              </a:rPr>
              <a:t>Casi   2010</a:t>
            </a:r>
            <a:r>
              <a:rPr lang="it-IT" sz="2400" dirty="0">
                <a:latin typeface="+mj-lt"/>
              </a:rPr>
              <a:t>:	25</a:t>
            </a:r>
          </a:p>
          <a:p>
            <a:pPr eaLnBrk="0" hangingPunct="0">
              <a:defRPr/>
            </a:pPr>
            <a:endParaRPr lang="it-IT" sz="2400" dirty="0">
              <a:latin typeface="+mj-lt"/>
            </a:endParaRPr>
          </a:p>
          <a:p>
            <a:pPr eaLnBrk="0" hangingPunct="0">
              <a:defRPr/>
            </a:pPr>
            <a:r>
              <a:rPr lang="it-IT" sz="2400" i="1" dirty="0">
                <a:latin typeface="+mj-lt"/>
              </a:rPr>
              <a:t>Casi</a:t>
            </a:r>
            <a:r>
              <a:rPr lang="it-IT" sz="2400" dirty="0">
                <a:latin typeface="+mj-lt"/>
              </a:rPr>
              <a:t>   2011:       27</a:t>
            </a:r>
          </a:p>
          <a:p>
            <a:pPr eaLnBrk="0" hangingPunct="0">
              <a:defRPr/>
            </a:pPr>
            <a:endParaRPr lang="it-IT" sz="2400" dirty="0">
              <a:latin typeface="+mj-lt"/>
            </a:endParaRPr>
          </a:p>
          <a:p>
            <a:pPr eaLnBrk="0" hangingPunct="0">
              <a:defRPr/>
            </a:pPr>
            <a:r>
              <a:rPr lang="it-IT" sz="2400" dirty="0">
                <a:latin typeface="+mj-lt"/>
              </a:rPr>
              <a:t>Casi 2012 :        </a:t>
            </a:r>
            <a:r>
              <a:rPr lang="it-IT" sz="2400" dirty="0" smtClean="0">
                <a:latin typeface="+mj-lt"/>
              </a:rPr>
              <a:t>10</a:t>
            </a:r>
          </a:p>
          <a:p>
            <a:pPr eaLnBrk="0" hangingPunct="0">
              <a:defRPr/>
            </a:pPr>
            <a:endParaRPr lang="it-IT" sz="2400" dirty="0" smtClean="0">
              <a:latin typeface="+mj-lt"/>
            </a:endParaRPr>
          </a:p>
          <a:p>
            <a:pPr eaLnBrk="0" hangingPunct="0">
              <a:defRPr/>
            </a:pPr>
            <a:r>
              <a:rPr lang="it-IT" sz="2400" dirty="0" smtClean="0">
                <a:latin typeface="+mj-lt"/>
              </a:rPr>
              <a:t>Casi 2013:         36</a:t>
            </a:r>
            <a:endParaRPr lang="it-IT" sz="2400" dirty="0">
              <a:latin typeface="+mj-lt"/>
            </a:endParaRPr>
          </a:p>
          <a:p>
            <a:pPr eaLnBrk="0" hangingPunct="0">
              <a:defRPr/>
            </a:pPr>
            <a:endParaRPr lang="it-IT" sz="1400" b="1" dirty="0"/>
          </a:p>
        </p:txBody>
      </p:sp>
      <p:graphicFrame>
        <p:nvGraphicFramePr>
          <p:cNvPr id="102403" name="Object 6"/>
          <p:cNvGraphicFramePr>
            <a:graphicFrameLocks noChangeAspect="1"/>
          </p:cNvGraphicFramePr>
          <p:nvPr/>
        </p:nvGraphicFramePr>
        <p:xfrm>
          <a:off x="3563888" y="2996952"/>
          <a:ext cx="5328592" cy="355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9" r:id="rId4" imgW="6096528" imgH="4066384" progId="Excel.Sheet.8">
                  <p:embed/>
                </p:oleObj>
              </mc:Choice>
              <mc:Fallback>
                <p:oleObj r:id="rId4" imgW="6096528" imgH="4066384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996952"/>
                        <a:ext cx="5328592" cy="3555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Titolo 1"/>
          <p:cNvSpPr txBox="1">
            <a:spLocks/>
          </p:cNvSpPr>
          <p:nvPr/>
        </p:nvSpPr>
        <p:spPr bwMode="auto">
          <a:xfrm>
            <a:off x="0" y="0"/>
            <a:ext cx="3744838" cy="90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3200" b="1" dirty="0">
                <a:solidFill>
                  <a:schemeClr val="bg1"/>
                </a:solidFill>
                <a:latin typeface="Calibri" pitchFamily="34" charset="0"/>
              </a:rPr>
              <a:t>PS: VIOLENZA SESSUALE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89" name="Rectangle 53"/>
          <p:cNvGraphicFramePr>
            <a:graphicFrameLocks noGrp="1"/>
          </p:cNvGraphicFramePr>
          <p:nvPr>
            <p:ph sz="half" idx="4294967295"/>
          </p:nvPr>
        </p:nvGraphicFramePr>
        <p:xfrm>
          <a:off x="0" y="1150965"/>
          <a:ext cx="4170363" cy="5707035"/>
        </p:xfrm>
        <a:graphic>
          <a:graphicData uri="http://schemas.openxmlformats.org/drawingml/2006/table">
            <a:tbl>
              <a:tblPr/>
              <a:tblGrid>
                <a:gridCol w="1695450"/>
                <a:gridCol w="917575"/>
                <a:gridCol w="155733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Anno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</a:p>
                  </a:txBody>
                  <a:tcPr marL="81280" marR="8128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1280" marR="8128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+ 116.6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81280" marR="812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19" name="Segnaposto piè di pagina 4"/>
          <p:cNvSpPr txBox="1">
            <a:spLocks noGrp="1"/>
          </p:cNvSpPr>
          <p:nvPr/>
        </p:nvSpPr>
        <p:spPr bwMode="auto">
          <a:xfrm>
            <a:off x="6062663" y="6111875"/>
            <a:ext cx="228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/>
              <a:t>Ostetrica Bruna Pasini</a:t>
            </a:r>
          </a:p>
        </p:txBody>
      </p:sp>
      <p:graphicFrame>
        <p:nvGraphicFramePr>
          <p:cNvPr id="105520" name="Object 52"/>
          <p:cNvGraphicFramePr>
            <a:graphicFrameLocks noChangeAspect="1"/>
          </p:cNvGraphicFramePr>
          <p:nvPr/>
        </p:nvGraphicFramePr>
        <p:xfrm>
          <a:off x="4932362" y="2781300"/>
          <a:ext cx="3960117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6" name="Worksheet" r:id="rId4" imgW="4933979" imgH="5295827" progId="Excel.Sheet.8">
                  <p:embed/>
                </p:oleObj>
              </mc:Choice>
              <mc:Fallback>
                <p:oleObj name="Worksheet" r:id="rId4" imgW="4933979" imgH="5295827" progId="Excel.Sheet.8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2" y="2781300"/>
                        <a:ext cx="3960117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21" name="Titolo 1"/>
          <p:cNvSpPr txBox="1">
            <a:spLocks/>
          </p:cNvSpPr>
          <p:nvPr/>
        </p:nvSpPr>
        <p:spPr bwMode="auto">
          <a:xfrm>
            <a:off x="1" y="0"/>
            <a:ext cx="9144000" cy="11525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</a:rPr>
              <a:t>RACCOLTA SANGUE FUNICOLARE</a:t>
            </a:r>
          </a:p>
          <a:p>
            <a:pPr algn="ctr">
              <a:lnSpc>
                <a:spcPct val="30000"/>
              </a:lnSpc>
            </a:pPr>
            <a:endParaRPr lang="it-IT" sz="40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it-IT" sz="3200" b="1" dirty="0" smtClean="0">
                <a:solidFill>
                  <a:schemeClr val="tx2"/>
                </a:solidFill>
                <a:latin typeface="Calibri" pitchFamily="34" charset="0"/>
              </a:rPr>
              <a:t>2004-2013 – Totale </a:t>
            </a:r>
            <a:r>
              <a:rPr lang="it-IT" sz="3200" b="1" dirty="0" err="1" smtClean="0">
                <a:solidFill>
                  <a:srgbClr val="FF0000"/>
                </a:solidFill>
                <a:latin typeface="Calibri" pitchFamily="34" charset="0"/>
              </a:rPr>
              <a:t>N°</a:t>
            </a:r>
            <a:r>
              <a:rPr lang="it-IT" sz="3200" b="1" dirty="0" smtClean="0">
                <a:solidFill>
                  <a:srgbClr val="FF0000"/>
                </a:solidFill>
                <a:latin typeface="Calibri" pitchFamily="34" charset="0"/>
              </a:rPr>
              <a:t> 4.519</a:t>
            </a:r>
            <a:endParaRPr lang="it-IT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1" name="Grafico 9"/>
          <p:cNvGraphicFramePr>
            <a:graphicFrameLocks/>
          </p:cNvGraphicFramePr>
          <p:nvPr/>
        </p:nvGraphicFramePr>
        <p:xfrm>
          <a:off x="2360613" y="2082800"/>
          <a:ext cx="4926012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7" r:id="rId4" imgW="4925995" imgH="4133446" progId="Excel.Sheet.8">
                  <p:embed/>
                </p:oleObj>
              </mc:Choice>
              <mc:Fallback>
                <p:oleObj r:id="rId4" imgW="4925995" imgH="413344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082800"/>
                        <a:ext cx="4926012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2" name="Titolo 1"/>
          <p:cNvSpPr txBox="1">
            <a:spLocks/>
          </p:cNvSpPr>
          <p:nvPr/>
        </p:nvSpPr>
        <p:spPr bwMode="auto">
          <a:xfrm>
            <a:off x="827088" y="476250"/>
            <a:ext cx="7561262" cy="1439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b="1">
                <a:solidFill>
                  <a:schemeClr val="tx2"/>
                </a:solidFill>
                <a:latin typeface="Calibri" pitchFamily="34" charset="0"/>
              </a:rPr>
              <a:t>RACCOLTA SANGUE FUNICOLARE:</a:t>
            </a:r>
          </a:p>
          <a:p>
            <a:pPr algn="ctr">
              <a:lnSpc>
                <a:spcPct val="60000"/>
              </a:lnSpc>
            </a:pPr>
            <a:endParaRPr lang="it-IT" sz="4000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30000"/>
              </a:lnSpc>
            </a:pPr>
            <a:r>
              <a:rPr lang="it-IT" sz="4000" b="1">
                <a:solidFill>
                  <a:schemeClr val="tx2"/>
                </a:solidFill>
                <a:latin typeface="Calibri" pitchFamily="34" charset="0"/>
              </a:rPr>
              <a:t>MOTIVI della NON RACCOLTA</a:t>
            </a:r>
          </a:p>
          <a:p>
            <a:pPr algn="ctr">
              <a:lnSpc>
                <a:spcPct val="60000"/>
              </a:lnSpc>
            </a:pPr>
            <a:endParaRPr lang="it-IT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7523" name="CasellaDiTesto 2"/>
          <p:cNvSpPr txBox="1">
            <a:spLocks noChangeArrowheads="1"/>
          </p:cNvSpPr>
          <p:nvPr/>
        </p:nvSpPr>
        <p:spPr bwMode="auto">
          <a:xfrm>
            <a:off x="5580063" y="4565650"/>
            <a:ext cx="1368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49.0 %</a:t>
            </a:r>
          </a:p>
          <a:p>
            <a:endParaRPr lang="it-IT" sz="1400"/>
          </a:p>
          <a:p>
            <a:r>
              <a:rPr lang="it-IT" sz="1400"/>
              <a:t>39.7%</a:t>
            </a:r>
          </a:p>
          <a:p>
            <a:endParaRPr lang="it-IT" sz="1400"/>
          </a:p>
          <a:p>
            <a:r>
              <a:rPr lang="it-IT" sz="1400"/>
              <a:t>6.5%</a:t>
            </a:r>
          </a:p>
          <a:p>
            <a:endParaRPr lang="it-IT" sz="1400"/>
          </a:p>
          <a:p>
            <a:r>
              <a:rPr lang="it-IT" sz="1400"/>
              <a:t>4.8%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sellaDiTesto 5"/>
          <p:cNvSpPr txBox="1">
            <a:spLocks noChangeArrowheads="1"/>
          </p:cNvSpPr>
          <p:nvPr/>
        </p:nvSpPr>
        <p:spPr bwMode="auto">
          <a:xfrm>
            <a:off x="323850" y="1125538"/>
            <a:ext cx="8591550" cy="53553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ü"/>
              <a:defRPr/>
            </a:pP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Percorso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urgenza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ostetrico-ginecologica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:  </a:t>
            </a:r>
          </a:p>
          <a:p>
            <a:pPr>
              <a:defRPr/>
            </a:pPr>
            <a:endParaRPr lang="en-US" sz="18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sz="1800" dirty="0" err="1">
                <a:solidFill>
                  <a:srgbClr val="002060"/>
                </a:solidFill>
                <a:latin typeface="+mn-lt"/>
              </a:rPr>
              <a:t>Revisione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procedura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“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Codice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rosso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” ,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pubblicata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sul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sito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nazionale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Agenas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   “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Buone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pratiche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cliniche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” </a:t>
            </a:r>
            <a:endParaRPr lang="it-IT" sz="18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 “Audit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clinico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Sala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parto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” 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(1°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incontro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11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marzo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2013 h.13.30-14.30)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Percorso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“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bassa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intensita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` di cure”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Sala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parto-degenza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Ost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fisiologica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e`inserito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fra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percorsi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del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nuovo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ospedale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 (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collaborazione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CdL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Ostetricia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) :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                           -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completamento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cartella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clinica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: “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profili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rischio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”</a:t>
            </a: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                           -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predisposizione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diffusione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Linea-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guida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dedicata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buClr>
                <a:srgbClr val="FF0000"/>
              </a:buClr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800" dirty="0" err="1" smtClean="0">
                <a:solidFill>
                  <a:srgbClr val="002060"/>
                </a:solidFill>
              </a:rPr>
              <a:t>Progetto</a:t>
            </a:r>
            <a:r>
              <a:rPr lang="en-US" sz="1800" dirty="0" smtClean="0">
                <a:solidFill>
                  <a:srgbClr val="002060"/>
                </a:solidFill>
              </a:rPr>
              <a:t> risk management </a:t>
            </a:r>
            <a:r>
              <a:rPr lang="en-US" sz="1800" dirty="0" err="1" smtClean="0">
                <a:solidFill>
                  <a:srgbClr val="002060"/>
                </a:solidFill>
              </a:rPr>
              <a:t>aziendale</a:t>
            </a:r>
            <a:r>
              <a:rPr lang="en-US" sz="1800" dirty="0" smtClean="0">
                <a:solidFill>
                  <a:srgbClr val="002060"/>
                </a:solidFill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</a:rPr>
              <a:t>Gestione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della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gestante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ipertesa</a:t>
            </a:r>
            <a:r>
              <a:rPr lang="en-US" sz="1800" b="1" dirty="0" smtClean="0">
                <a:solidFill>
                  <a:srgbClr val="002060"/>
                </a:solidFill>
              </a:rPr>
              <a:t>”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FF0000"/>
              </a:buClr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109570" name="Titolo 1"/>
          <p:cNvSpPr txBox="1">
            <a:spLocks/>
          </p:cNvSpPr>
          <p:nvPr/>
        </p:nvSpPr>
        <p:spPr bwMode="auto">
          <a:xfrm>
            <a:off x="755650" y="44450"/>
            <a:ext cx="7848600" cy="9810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b="1" dirty="0">
                <a:solidFill>
                  <a:srgbClr val="000090"/>
                </a:solidFill>
                <a:latin typeface="Calibri" pitchFamily="34" charset="0"/>
              </a:rPr>
              <a:t>REPORT </a:t>
            </a:r>
            <a:r>
              <a:rPr lang="it-IT" sz="4000" b="1" dirty="0" smtClean="0">
                <a:solidFill>
                  <a:srgbClr val="000090"/>
                </a:solidFill>
                <a:latin typeface="Calibri" pitchFamily="34" charset="0"/>
              </a:rPr>
              <a:t>2013…cosa </a:t>
            </a:r>
            <a:r>
              <a:rPr lang="it-IT" sz="4000" b="1" dirty="0">
                <a:solidFill>
                  <a:srgbClr val="000090"/>
                </a:solidFill>
                <a:latin typeface="Calibri" pitchFamily="34" charset="0"/>
              </a:rPr>
              <a:t>abbiamo fatto..</a:t>
            </a:r>
          </a:p>
          <a:p>
            <a:pPr algn="ctr">
              <a:lnSpc>
                <a:spcPct val="60000"/>
              </a:lnSpc>
            </a:pPr>
            <a:endParaRPr lang="it-IT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sellaDiTesto 5"/>
          <p:cNvSpPr txBox="1">
            <a:spLocks noChangeArrowheads="1"/>
          </p:cNvSpPr>
          <p:nvPr/>
        </p:nvSpPr>
        <p:spPr bwMode="auto">
          <a:xfrm>
            <a:off x="323850" y="2870200"/>
            <a:ext cx="8534400" cy="230832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sz="18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sz="1800" dirty="0" err="1">
                <a:solidFill>
                  <a:srgbClr val="002060"/>
                </a:solidFill>
                <a:latin typeface="+mn-lt"/>
              </a:rPr>
              <a:t>Approfondimento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“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Neuroprotezione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con MgSO4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nel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grande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pretermine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”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 (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Raccomandazione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grado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A).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800" dirty="0" err="1">
                <a:solidFill>
                  <a:srgbClr val="002060"/>
                </a:solidFill>
                <a:latin typeface="+mn-lt"/>
              </a:rPr>
              <a:t>Revisione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Linea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Guida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induzione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Eventuale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utilizzo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di Foley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nelle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pre-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tc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>
              <a:buClr>
                <a:srgbClr val="FF0000"/>
              </a:buClr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800" dirty="0" err="1">
                <a:solidFill>
                  <a:srgbClr val="002060"/>
                </a:solidFill>
                <a:latin typeface="+mn-lt"/>
              </a:rPr>
              <a:t>Progetto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risk management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aziendale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“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Gestione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gestante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ipertesa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”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110594" name="Titolo 1"/>
          <p:cNvSpPr txBox="1">
            <a:spLocks/>
          </p:cNvSpPr>
          <p:nvPr/>
        </p:nvSpPr>
        <p:spPr bwMode="auto">
          <a:xfrm>
            <a:off x="755650" y="1152525"/>
            <a:ext cx="7848600" cy="9810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b="1" dirty="0">
                <a:solidFill>
                  <a:srgbClr val="000090"/>
                </a:solidFill>
                <a:latin typeface="Calibri" pitchFamily="34" charset="0"/>
              </a:rPr>
              <a:t>REPORT </a:t>
            </a:r>
            <a:r>
              <a:rPr lang="it-IT" sz="4000" b="1" dirty="0" smtClean="0">
                <a:solidFill>
                  <a:srgbClr val="000090"/>
                </a:solidFill>
                <a:latin typeface="Calibri" pitchFamily="34" charset="0"/>
              </a:rPr>
              <a:t>2014…i </a:t>
            </a:r>
            <a:r>
              <a:rPr lang="it-IT" sz="4000" b="1" dirty="0">
                <a:solidFill>
                  <a:srgbClr val="000090"/>
                </a:solidFill>
                <a:latin typeface="Calibri" pitchFamily="34" charset="0"/>
              </a:rPr>
              <a:t>prossimi passi..</a:t>
            </a:r>
          </a:p>
          <a:p>
            <a:pPr algn="ctr">
              <a:lnSpc>
                <a:spcPct val="60000"/>
              </a:lnSpc>
            </a:pPr>
            <a:endParaRPr lang="it-IT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itolo 1"/>
          <p:cNvSpPr txBox="1">
            <a:spLocks/>
          </p:cNvSpPr>
          <p:nvPr/>
        </p:nvSpPr>
        <p:spPr bwMode="auto">
          <a:xfrm>
            <a:off x="755650" y="620713"/>
            <a:ext cx="7848600" cy="9810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b="1">
                <a:solidFill>
                  <a:srgbClr val="000090"/>
                </a:solidFill>
                <a:latin typeface="Calibri" pitchFamily="34" charset="0"/>
              </a:rPr>
              <a:t>QUELLI… DELLA SALA PARTO</a:t>
            </a:r>
          </a:p>
          <a:p>
            <a:pPr algn="ctr">
              <a:lnSpc>
                <a:spcPct val="60000"/>
              </a:lnSpc>
            </a:pPr>
            <a:endParaRPr lang="it-IT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1621" name="Titolo 1"/>
          <p:cNvSpPr txBox="1">
            <a:spLocks/>
          </p:cNvSpPr>
          <p:nvPr/>
        </p:nvSpPr>
        <p:spPr bwMode="auto">
          <a:xfrm>
            <a:off x="1042988" y="6029325"/>
            <a:ext cx="2152650" cy="1000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60000"/>
              </a:lnSpc>
            </a:pPr>
            <a:r>
              <a:rPr lang="it-IT" sz="4000" b="1">
                <a:solidFill>
                  <a:srgbClr val="000090"/>
                </a:solidFill>
                <a:latin typeface="Calibri" pitchFamily="34" charset="0"/>
              </a:rPr>
              <a:t>Grazie...</a:t>
            </a:r>
          </a:p>
          <a:p>
            <a:pPr algn="ctr">
              <a:lnSpc>
                <a:spcPct val="60000"/>
              </a:lnSpc>
            </a:pPr>
            <a:endParaRPr lang="it-IT" sz="32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66987"/>
              </p:ext>
            </p:extLst>
          </p:nvPr>
        </p:nvGraphicFramePr>
        <p:xfrm>
          <a:off x="300608" y="3854971"/>
          <a:ext cx="4343400" cy="20589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07096"/>
                <a:gridCol w="1512168"/>
                <a:gridCol w="1224136"/>
              </a:tblGrid>
              <a:tr h="570195"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rgbClr val="00B050"/>
                          </a:solidFill>
                          <a:latin typeface="+mj-lt"/>
                        </a:rPr>
                        <a:t>2013</a:t>
                      </a:r>
                      <a:endParaRPr lang="it-IT" sz="2000" b="1" u="sng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rgbClr val="00B050"/>
                          </a:solidFill>
                          <a:latin typeface="+mj-lt"/>
                        </a:rPr>
                        <a:t>NUMERO</a:t>
                      </a:r>
                      <a:endParaRPr lang="it-IT" sz="2000" b="1" u="sng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rgbClr val="00B050"/>
                          </a:solidFill>
                          <a:latin typeface="+mj-lt"/>
                        </a:rPr>
                        <a:t>%</a:t>
                      </a:r>
                      <a:endParaRPr lang="it-IT" sz="2000" b="1" u="sng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917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ITALIANA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3039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80.9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18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STRANIERA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714</a:t>
                      </a:r>
                      <a:endParaRPr lang="it-IT" sz="1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19.02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642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TOTALE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3753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100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5" name="Picture 55"/>
          <p:cNvPicPr>
            <a:picLocks noChangeAspect="1" noChangeArrowheads="1"/>
          </p:cNvPicPr>
          <p:nvPr/>
        </p:nvPicPr>
        <p:blipFill>
          <a:blip r:embed="rId3" cstate="print"/>
          <a:srcRect r="2156"/>
          <a:stretch>
            <a:fillRect/>
          </a:stretch>
        </p:blipFill>
        <p:spPr bwMode="auto">
          <a:xfrm>
            <a:off x="6012160" y="2390130"/>
            <a:ext cx="280831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4" y="0"/>
            <a:ext cx="5112568" cy="1296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 smtClean="0"/>
              <a:t>CITTADINANZA</a:t>
            </a:r>
            <a:br>
              <a:rPr lang="en-GB" sz="4000" b="1" dirty="0" smtClean="0"/>
            </a:br>
            <a:r>
              <a:rPr lang="en-GB" sz="2800" b="1" dirty="0" smtClean="0"/>
              <a:t> </a:t>
            </a:r>
            <a:endParaRPr lang="en-US" sz="2800" b="1" dirty="0" smtClean="0"/>
          </a:p>
        </p:txBody>
      </p:sp>
      <p:sp>
        <p:nvSpPr>
          <p:cNvPr id="6" name="Ovale 5"/>
          <p:cNvSpPr/>
          <p:nvPr/>
        </p:nvSpPr>
        <p:spPr>
          <a:xfrm>
            <a:off x="3347864" y="4863768"/>
            <a:ext cx="936104" cy="43204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47913"/>
              </p:ext>
            </p:extLst>
          </p:nvPr>
        </p:nvGraphicFramePr>
        <p:xfrm>
          <a:off x="294305" y="1645644"/>
          <a:ext cx="4343400" cy="18722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13399"/>
                <a:gridCol w="1512168"/>
                <a:gridCol w="1217833"/>
              </a:tblGrid>
              <a:tr h="452702"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rgbClr val="00B050"/>
                          </a:solidFill>
                          <a:latin typeface="+mj-lt"/>
                        </a:rPr>
                        <a:t>2012</a:t>
                      </a:r>
                      <a:endParaRPr lang="it-IT" sz="2000" b="1" u="sng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rgbClr val="00B050"/>
                          </a:solidFill>
                          <a:latin typeface="+mj-lt"/>
                        </a:rPr>
                        <a:t>NUMERO</a:t>
                      </a:r>
                      <a:endParaRPr lang="it-IT" sz="2000" b="1" u="sng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 smtClean="0">
                          <a:solidFill>
                            <a:srgbClr val="00B050"/>
                          </a:solidFill>
                          <a:latin typeface="+mj-lt"/>
                        </a:rPr>
                        <a:t>%</a:t>
                      </a:r>
                      <a:endParaRPr lang="it-IT" sz="2000" b="1" u="sng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77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ITALIANA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3152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82.2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84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STRANIERA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684</a:t>
                      </a:r>
                      <a:endParaRPr lang="it-IT" sz="1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17.8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88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TOTALE</a:t>
                      </a:r>
                      <a:endParaRPr lang="it-IT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3836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j-lt"/>
                        </a:rPr>
                        <a:t>100</a:t>
                      </a:r>
                      <a:endParaRPr lang="it-IT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eccia circolare a sinistra 8"/>
          <p:cNvSpPr/>
          <p:nvPr/>
        </p:nvSpPr>
        <p:spPr>
          <a:xfrm>
            <a:off x="4932040" y="3068960"/>
            <a:ext cx="864096" cy="2226856"/>
          </a:xfrm>
          <a:prstGeom prst="curvedLeftArrow">
            <a:avLst>
              <a:gd name="adj1" fmla="val 50000"/>
              <a:gd name="adj2" fmla="val 51829"/>
              <a:gd name="adj3" fmla="val 25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tx2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7744" y="980728"/>
            <a:ext cx="3168352" cy="659352"/>
          </a:xfrm>
        </p:spPr>
        <p:txBody>
          <a:bodyPr/>
          <a:lstStyle/>
          <a:p>
            <a:pPr algn="ctr"/>
            <a:r>
              <a:rPr lang="it-IT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it-IT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211960" y="980728"/>
            <a:ext cx="2160240" cy="654843"/>
          </a:xfrm>
        </p:spPr>
        <p:txBody>
          <a:bodyPr/>
          <a:lstStyle/>
          <a:p>
            <a:pPr algn="ctr"/>
            <a:r>
              <a:rPr lang="it-IT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it-IT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8696"/>
              </p:ext>
            </p:extLst>
          </p:nvPr>
        </p:nvGraphicFramePr>
        <p:xfrm>
          <a:off x="5724128" y="1196752"/>
          <a:ext cx="3200399" cy="31153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66799"/>
                <a:gridCol w="1295400"/>
                <a:gridCol w="83820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ANNI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NUMERO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&lt;=20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45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1.2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21-25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266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7.1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26-30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867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23.1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31-35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1429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38.0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36-40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969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25.8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&gt;=41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177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4.8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itchFamily="18" charset="0"/>
                        </a:rPr>
                        <a:t>TOTALE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3753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0935"/>
              </p:ext>
            </p:extLst>
          </p:nvPr>
        </p:nvGraphicFramePr>
        <p:xfrm>
          <a:off x="179512" y="1196752"/>
          <a:ext cx="3200399" cy="31153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66799"/>
                <a:gridCol w="1295400"/>
                <a:gridCol w="838200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ANNI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NUMERO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&lt;=20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47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1.2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21-25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266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6.9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26-30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880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22.9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31-35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1460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38.0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36-40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1049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27.3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&gt;=41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134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3.5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TOTALE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3836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+mj-lt"/>
                        </a:rPr>
                        <a:t>100</a:t>
                      </a:r>
                      <a:endParaRPr lang="it-IT" dirty="0"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Titolo 1"/>
          <p:cNvSpPr txBox="1">
            <a:spLocks noGrp="1"/>
          </p:cNvSpPr>
          <p:nvPr>
            <p:ph type="title"/>
          </p:nvPr>
        </p:nvSpPr>
        <p:spPr bwMode="auto">
          <a:xfrm>
            <a:off x="1763688" y="260648"/>
            <a:ext cx="5544616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endParaRPr lang="it-IT" sz="4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it-IT" sz="4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ETA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’ 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MATERNA</a:t>
            </a:r>
            <a:endParaRPr lang="it-IT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022113215"/>
              </p:ext>
            </p:extLst>
          </p:nvPr>
        </p:nvGraphicFramePr>
        <p:xfrm>
          <a:off x="2555776" y="3645023"/>
          <a:ext cx="4896544" cy="323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quinozi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olstiz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23520</TotalTime>
  <Words>4027</Words>
  <Application>Microsoft Office PowerPoint</Application>
  <PresentationFormat>Presentazione su schermo (4:3)</PresentationFormat>
  <Paragraphs>2650</Paragraphs>
  <Slides>75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75</vt:i4>
      </vt:variant>
    </vt:vector>
  </HeadingPairs>
  <TitlesOfParts>
    <vt:vector size="78" baseType="lpstr">
      <vt:lpstr>Equinozio</vt:lpstr>
      <vt:lpstr>Foglio di lavoro di Microsoft Excel 97-2003</vt:lpstr>
      <vt:lpstr>Worksheet</vt:lpstr>
      <vt:lpstr> REPORT ATTIVITA’  SALA PARTO E PRONTO SOCCORSO OSTETRICO-GINECOLOGICO ANNO 2013</vt:lpstr>
      <vt:lpstr>MISSION</vt:lpstr>
      <vt:lpstr>Presentazione standard di PowerPoint</vt:lpstr>
      <vt:lpstr>NUMERO PARTI  2000-2013</vt:lpstr>
      <vt:lpstr>NUMERO PARTI  2000-2013</vt:lpstr>
      <vt:lpstr>DATI GENERALI</vt:lpstr>
      <vt:lpstr>Presentazione standard di PowerPoint</vt:lpstr>
      <vt:lpstr>Presentazione standard di PowerPoint</vt:lpstr>
      <vt:lpstr>          ETA’ MATERNA</vt:lpstr>
      <vt:lpstr>Presentazione standard di PowerPoint</vt:lpstr>
      <vt:lpstr>Presentazione standard di PowerPoint</vt:lpstr>
      <vt:lpstr>Presentazione standard di PowerPoint</vt:lpstr>
      <vt:lpstr>PARTO IN ACQUA</vt:lpstr>
      <vt:lpstr>Presentazione standard di PowerPoint</vt:lpstr>
      <vt:lpstr>  TEMPO IN VASCA E TIPO DI PARTO</vt:lpstr>
      <vt:lpstr>EPISIOTOMIA E TIPO DI PARTO</vt:lpstr>
      <vt:lpstr>Presentazione standard di PowerPoint</vt:lpstr>
      <vt:lpstr>Presentazione standard di PowerPoint</vt:lpstr>
      <vt:lpstr>CORRELAZIONI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POPOLAZIONE STRANIERA</vt:lpstr>
      <vt:lpstr>CITTADINANZA STRANIERA  ANNI 2000-2013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MODALITA’ DEL PARTO  NELLE PRE-TC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MODALITA’ PARTO GRAVIDE PLURIME</vt:lpstr>
      <vt:lpstr>Presentazione standard di PowerPoint</vt:lpstr>
      <vt:lpstr>VERSIONE FETALE PER MANOVRE ESTERNE </vt:lpstr>
      <vt:lpstr>Presentazione standard di PowerPoint</vt:lpstr>
      <vt:lpstr>INDUZIONI</vt:lpstr>
      <vt:lpstr>INDUZIONI</vt:lpstr>
      <vt:lpstr>INDUZIONI: Indicazione e procedura</vt:lpstr>
      <vt:lpstr>INDUZIONI: Tipo e modalità parto</vt:lpstr>
      <vt:lpstr>INDUZIONI: Indicazioni al TC</vt:lpstr>
      <vt:lpstr>Presentazione standard di PowerPoint</vt:lpstr>
      <vt:lpstr>PERINEO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PERDITA EMATICA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INIZIO PARTO ANALGESIA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Azienda ospedaliera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NUMERO PARTI ANNI 2000-2009</dc:title>
  <dc:creator>cc860</dc:creator>
  <cp:lastModifiedBy>FRIGERIO LUIGI</cp:lastModifiedBy>
  <cp:revision>2896</cp:revision>
  <cp:lastPrinted>2008-01-22T10:36:33Z</cp:lastPrinted>
  <dcterms:created xsi:type="dcterms:W3CDTF">2004-01-09T14:47:33Z</dcterms:created>
  <dcterms:modified xsi:type="dcterms:W3CDTF">2014-05-07T08:27:11Z</dcterms:modified>
</cp:coreProperties>
</file>